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4" r:id="rId8"/>
    <p:sldId id="265" r:id="rId9"/>
    <p:sldId id="266" r:id="rId10"/>
    <p:sldId id="267" r:id="rId11"/>
    <p:sldId id="262" r:id="rId12"/>
    <p:sldId id="268" r:id="rId13"/>
    <p:sldId id="282" r:id="rId14"/>
    <p:sldId id="269" r:id="rId15"/>
    <p:sldId id="270" r:id="rId16"/>
    <p:sldId id="271" r:id="rId17"/>
    <p:sldId id="279" r:id="rId18"/>
    <p:sldId id="280" r:id="rId19"/>
    <p:sldId id="273" r:id="rId20"/>
    <p:sldId id="275" r:id="rId21"/>
    <p:sldId id="277" r:id="rId22"/>
    <p:sldId id="276" r:id="rId23"/>
    <p:sldId id="27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Vollkorn" panose="020B0604020202020204" charset="0"/>
      <p:regular r:id="rId30"/>
      <p:bold r:id="rId31"/>
      <p:italic r:id="rId32"/>
      <p:boldItalic r:id="rId33"/>
    </p:embeddedFont>
    <p:embeddedFont>
      <p:font typeface="Vollkorn Medium" panose="020B0604020202020204" charset="0"/>
      <p:regular r:id="rId34"/>
      <p:bold r:id="rId35"/>
      <p:italic r:id="rId36"/>
      <p:boldItalic r:id="rId37"/>
    </p:embeddedFont>
    <p:embeddedFont>
      <p:font typeface="Vollkorn SemiBold"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TklOjvI1JFTFDYcv7Grhp5Fep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96"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156cce29e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156cce29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156cce29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f156cce29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156cce29e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156cce2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156cce29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156cce2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679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156cce29e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156cce29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156cce29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156cce29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156cce29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156cce2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156cce29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156cce2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30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156cce29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156cce2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07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156cce2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156cce2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156cce2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156cce2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86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156cce29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156cce29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156cce29e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156cce29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5650"/>
          <a:stretch/>
        </p:blipFill>
        <p:spPr>
          <a:xfrm>
            <a:off x="0" y="0"/>
            <a:ext cx="18288000" cy="10287000"/>
          </a:xfrm>
          <a:prstGeom prst="rect">
            <a:avLst/>
          </a:prstGeom>
          <a:noFill/>
          <a:ln>
            <a:noFill/>
          </a:ln>
        </p:spPr>
      </p:pic>
      <p:sp>
        <p:nvSpPr>
          <p:cNvPr id="85" name="Google Shape;85;p1"/>
          <p:cNvSpPr txBox="1"/>
          <p:nvPr/>
        </p:nvSpPr>
        <p:spPr>
          <a:xfrm>
            <a:off x="4572000" y="817225"/>
            <a:ext cx="10219800" cy="3615000"/>
          </a:xfrm>
          <a:prstGeom prst="rect">
            <a:avLst/>
          </a:prstGeom>
          <a:noFill/>
          <a:ln>
            <a:noFill/>
          </a:ln>
        </p:spPr>
        <p:txBody>
          <a:bodyPr spcFirstLastPara="1" wrap="square" lIns="0" tIns="0" rIns="0" bIns="0" anchor="t" anchorCtr="0">
            <a:spAutoFit/>
          </a:bodyPr>
          <a:lstStyle/>
          <a:p>
            <a:pPr marL="0" marR="0" lvl="0" indent="0" algn="l" rtl="0">
              <a:lnSpc>
                <a:spcPct val="110008"/>
              </a:lnSpc>
              <a:spcBef>
                <a:spcPts val="0"/>
              </a:spcBef>
              <a:spcAft>
                <a:spcPts val="0"/>
              </a:spcAft>
              <a:buNone/>
            </a:pPr>
            <a:r>
              <a:rPr lang="en-US" sz="13039" b="0" i="0" u="none" strike="noStrike" cap="none">
                <a:solidFill>
                  <a:srgbClr val="FFFFFF"/>
                </a:solidFill>
                <a:latin typeface="Vollkorn"/>
                <a:ea typeface="Vollkorn"/>
                <a:cs typeface="Vollkorn"/>
                <a:sym typeface="Vollkorn"/>
              </a:rPr>
              <a:t> </a:t>
            </a:r>
            <a:r>
              <a:rPr lang="en-US" sz="12340" b="0" i="0" u="none" strike="noStrike" cap="none">
                <a:solidFill>
                  <a:srgbClr val="FFFFFF"/>
                </a:solidFill>
                <a:latin typeface="Vollkorn"/>
                <a:ea typeface="Vollkorn"/>
                <a:cs typeface="Vollkorn"/>
                <a:sym typeface="Vollkorn"/>
              </a:rPr>
              <a:t>      </a:t>
            </a:r>
            <a:r>
              <a:rPr lang="en-US" sz="9140" b="0" i="0" u="none" strike="noStrike" cap="none">
                <a:solidFill>
                  <a:srgbClr val="FFFFFF"/>
                </a:solidFill>
                <a:latin typeface="Vollkorn"/>
                <a:ea typeface="Vollkorn"/>
                <a:cs typeface="Vollkorn"/>
                <a:sym typeface="Vollkorn"/>
              </a:rPr>
              <a:t> Project</a:t>
            </a:r>
            <a:endParaRPr sz="100"/>
          </a:p>
          <a:p>
            <a:pPr marL="0" marR="0" lvl="0" indent="0" algn="l" rtl="0">
              <a:lnSpc>
                <a:spcPct val="110008"/>
              </a:lnSpc>
              <a:spcBef>
                <a:spcPts val="0"/>
              </a:spcBef>
              <a:spcAft>
                <a:spcPts val="0"/>
              </a:spcAft>
              <a:buNone/>
            </a:pPr>
            <a:r>
              <a:rPr lang="en-US" sz="9140" b="0" i="0" u="none" strike="noStrike" cap="none">
                <a:solidFill>
                  <a:srgbClr val="FFFFFF"/>
                </a:solidFill>
                <a:latin typeface="Vollkorn"/>
                <a:ea typeface="Vollkorn"/>
                <a:cs typeface="Vollkorn"/>
                <a:sym typeface="Vollkorn"/>
              </a:rPr>
              <a:t>    Optimization</a:t>
            </a:r>
            <a:endParaRPr sz="8540"/>
          </a:p>
        </p:txBody>
      </p:sp>
      <p:grpSp>
        <p:nvGrpSpPr>
          <p:cNvPr id="86" name="Google Shape;86;p1"/>
          <p:cNvGrpSpPr/>
          <p:nvPr/>
        </p:nvGrpSpPr>
        <p:grpSpPr>
          <a:xfrm>
            <a:off x="2514931" y="4535289"/>
            <a:ext cx="13258138" cy="842046"/>
            <a:chOff x="0" y="0"/>
            <a:chExt cx="17677517" cy="1122728"/>
          </a:xfrm>
        </p:grpSpPr>
        <p:sp>
          <p:nvSpPr>
            <p:cNvPr id="87" name="Google Shape;87;p1"/>
            <p:cNvSpPr txBox="1"/>
            <p:nvPr/>
          </p:nvSpPr>
          <p:spPr>
            <a:xfrm>
              <a:off x="0" y="503818"/>
              <a:ext cx="15054795" cy="618910"/>
            </a:xfrm>
            <a:prstGeom prst="rect">
              <a:avLst/>
            </a:prstGeom>
            <a:noFill/>
            <a:ln>
              <a:noFill/>
            </a:ln>
          </p:spPr>
          <p:txBody>
            <a:bodyPr spcFirstLastPara="1" wrap="square" lIns="0" tIns="0" rIns="0" bIns="0" anchor="t" anchorCtr="0">
              <a:spAutoFit/>
            </a:bodyPr>
            <a:lstStyle/>
            <a:p>
              <a:pPr marL="0" marR="0" lvl="0" indent="0" algn="l" rtl="0">
                <a:lnSpc>
                  <a:spcPct val="2144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88" name="Google Shape;88;p1"/>
            <p:cNvCxnSpPr/>
            <p:nvPr/>
          </p:nvCxnSpPr>
          <p:spPr>
            <a:xfrm>
              <a:off x="0" y="0"/>
              <a:ext cx="17677517" cy="0"/>
            </a:xfrm>
            <a:prstGeom prst="straightConnector1">
              <a:avLst/>
            </a:prstGeom>
            <a:noFill/>
            <a:ln w="10925" cap="rnd" cmpd="sng">
              <a:solidFill>
                <a:srgbClr val="FFFFFF"/>
              </a:solidFill>
              <a:prstDash val="solid"/>
              <a:round/>
              <a:headEnd type="none" w="sm" len="sm"/>
              <a:tailEnd type="none" w="sm" len="sm"/>
            </a:ln>
          </p:spPr>
        </p:cxnSp>
      </p:grpSp>
      <p:sp>
        <p:nvSpPr>
          <p:cNvPr id="89" name="Google Shape;89;p1"/>
          <p:cNvSpPr txBox="1"/>
          <p:nvPr/>
        </p:nvSpPr>
        <p:spPr>
          <a:xfrm>
            <a:off x="921400" y="4913153"/>
            <a:ext cx="16147500" cy="4669292"/>
          </a:xfrm>
          <a:prstGeom prst="rect">
            <a:avLst/>
          </a:prstGeom>
          <a:noFill/>
          <a:ln>
            <a:noFill/>
          </a:ln>
        </p:spPr>
        <p:txBody>
          <a:bodyPr spcFirstLastPara="1" wrap="square" lIns="0" tIns="0" rIns="0" bIns="0" anchor="t" anchorCtr="0">
            <a:spAutoFit/>
          </a:bodyPr>
          <a:lstStyle/>
          <a:p>
            <a:pPr marL="0" marR="0" lvl="0" indent="0" algn="ctr" rtl="0">
              <a:lnSpc>
                <a:spcPct val="140039"/>
              </a:lnSpc>
              <a:spcBef>
                <a:spcPts val="0"/>
              </a:spcBef>
              <a:spcAft>
                <a:spcPts val="0"/>
              </a:spcAft>
              <a:buNone/>
            </a:pPr>
            <a:r>
              <a:rPr lang="en-US" sz="5535" b="0" i="0" u="none" strike="noStrike" cap="none" dirty="0">
                <a:solidFill>
                  <a:srgbClr val="FFFFFF"/>
                </a:solidFill>
                <a:latin typeface="Arial"/>
                <a:ea typeface="Arial"/>
                <a:cs typeface="Arial"/>
                <a:sym typeface="Arial"/>
              </a:rPr>
              <a:t>PROJECT IMPLEMENTATION SCHEDULING</a:t>
            </a:r>
            <a:r>
              <a:rPr lang="en-US" sz="4735" b="0" i="0" u="none" strike="noStrike" cap="none" dirty="0">
                <a:solidFill>
                  <a:srgbClr val="FFFFFF"/>
                </a:solidFill>
                <a:latin typeface="Arial"/>
                <a:ea typeface="Arial"/>
                <a:cs typeface="Arial"/>
                <a:sym typeface="Arial"/>
              </a:rPr>
              <a:t>(topic24)</a:t>
            </a:r>
            <a:endParaRPr sz="2600" dirty="0"/>
          </a:p>
          <a:p>
            <a:pPr marL="0" marR="0" lvl="0" indent="0" algn="ctr" rtl="0">
              <a:lnSpc>
                <a:spcPct val="140039"/>
              </a:lnSpc>
              <a:spcBef>
                <a:spcPts val="0"/>
              </a:spcBef>
              <a:spcAft>
                <a:spcPts val="0"/>
              </a:spcAft>
              <a:buNone/>
            </a:pPr>
            <a:r>
              <a:rPr lang="en-US" sz="3534" b="0" i="0" u="none" strike="noStrike" cap="none" dirty="0" err="1">
                <a:solidFill>
                  <a:srgbClr val="FFFFFF"/>
                </a:solidFill>
                <a:latin typeface="Arial"/>
                <a:ea typeface="Arial"/>
                <a:cs typeface="Arial"/>
                <a:sym typeface="Arial"/>
              </a:rPr>
              <a:t>Nguyễn</a:t>
            </a:r>
            <a:r>
              <a:rPr lang="en-US" sz="3534" b="0" i="0" u="none" strike="noStrike" cap="none" dirty="0">
                <a:solidFill>
                  <a:srgbClr val="FFFFFF"/>
                </a:solidFill>
                <a:latin typeface="Arial"/>
                <a:ea typeface="Arial"/>
                <a:cs typeface="Arial"/>
                <a:sym typeface="Arial"/>
              </a:rPr>
              <a:t> </a:t>
            </a:r>
            <a:r>
              <a:rPr lang="en-US" sz="3534" b="0" i="0" u="none" strike="noStrike" cap="none" dirty="0" err="1">
                <a:solidFill>
                  <a:srgbClr val="FFFFFF"/>
                </a:solidFill>
                <a:latin typeface="Arial"/>
                <a:ea typeface="Arial"/>
                <a:cs typeface="Arial"/>
                <a:sym typeface="Arial"/>
              </a:rPr>
              <a:t>Huy</a:t>
            </a:r>
            <a:r>
              <a:rPr lang="en-US" sz="3534" b="0" i="0" u="none" strike="noStrike" cap="none" dirty="0">
                <a:solidFill>
                  <a:srgbClr val="FFFFFF"/>
                </a:solidFill>
                <a:latin typeface="Arial"/>
                <a:ea typeface="Arial"/>
                <a:cs typeface="Arial"/>
                <a:sym typeface="Arial"/>
              </a:rPr>
              <a:t> </a:t>
            </a:r>
            <a:r>
              <a:rPr lang="en-US" sz="3534" b="0" i="0" u="none" strike="noStrike" cap="none" dirty="0" err="1">
                <a:solidFill>
                  <a:srgbClr val="FFFFFF"/>
                </a:solidFill>
                <a:latin typeface="Arial"/>
                <a:ea typeface="Arial"/>
                <a:cs typeface="Arial"/>
                <a:sym typeface="Arial"/>
              </a:rPr>
              <a:t>Hoàng</a:t>
            </a:r>
            <a:r>
              <a:rPr lang="en-US" sz="3534" b="0" i="0" u="none" strike="noStrike" cap="none" dirty="0">
                <a:solidFill>
                  <a:srgbClr val="FFFFFF"/>
                </a:solidFill>
                <a:latin typeface="Arial"/>
                <a:ea typeface="Arial"/>
                <a:cs typeface="Arial"/>
                <a:sym typeface="Arial"/>
              </a:rPr>
              <a:t> 20214959</a:t>
            </a:r>
            <a:endParaRPr dirty="0"/>
          </a:p>
          <a:p>
            <a:pPr marL="0" marR="0" lvl="0" indent="0" algn="ctr" rtl="0">
              <a:lnSpc>
                <a:spcPct val="140039"/>
              </a:lnSpc>
              <a:spcBef>
                <a:spcPts val="0"/>
              </a:spcBef>
              <a:spcAft>
                <a:spcPts val="0"/>
              </a:spcAft>
              <a:buNone/>
            </a:pPr>
            <a:r>
              <a:rPr lang="en-US" sz="3534" b="0" i="0" u="none" strike="noStrike" cap="none" dirty="0" err="1">
                <a:solidFill>
                  <a:srgbClr val="FFFFFF"/>
                </a:solidFill>
                <a:latin typeface="Arial"/>
                <a:ea typeface="Arial"/>
                <a:cs typeface="Arial"/>
                <a:sym typeface="Arial"/>
              </a:rPr>
              <a:t>Nguyễn</a:t>
            </a:r>
            <a:r>
              <a:rPr lang="en-US" sz="3534" b="0" i="0" u="none" strike="noStrike" cap="none" dirty="0">
                <a:solidFill>
                  <a:srgbClr val="FFFFFF"/>
                </a:solidFill>
                <a:latin typeface="Arial"/>
                <a:ea typeface="Arial"/>
                <a:cs typeface="Arial"/>
                <a:sym typeface="Arial"/>
              </a:rPr>
              <a:t> </a:t>
            </a:r>
            <a:r>
              <a:rPr lang="en-US" sz="3534" b="0" i="0" u="none" strike="noStrike" cap="none" dirty="0" err="1">
                <a:solidFill>
                  <a:srgbClr val="FFFFFF"/>
                </a:solidFill>
                <a:latin typeface="Arial"/>
                <a:ea typeface="Arial"/>
                <a:cs typeface="Arial"/>
                <a:sym typeface="Arial"/>
              </a:rPr>
              <a:t>Viết</a:t>
            </a:r>
            <a:r>
              <a:rPr lang="en-US" sz="3534" b="0" i="0" u="none" strike="noStrike" cap="none" dirty="0">
                <a:solidFill>
                  <a:srgbClr val="FFFFFF"/>
                </a:solidFill>
                <a:latin typeface="Arial"/>
                <a:ea typeface="Arial"/>
                <a:cs typeface="Arial"/>
                <a:sym typeface="Arial"/>
              </a:rPr>
              <a:t> </a:t>
            </a:r>
            <a:r>
              <a:rPr lang="en-US" sz="3534" b="0" i="0" u="none" strike="noStrike" cap="none" dirty="0" err="1">
                <a:solidFill>
                  <a:srgbClr val="FFFFFF"/>
                </a:solidFill>
                <a:latin typeface="Arial"/>
                <a:ea typeface="Arial"/>
                <a:cs typeface="Arial"/>
                <a:sym typeface="Arial"/>
              </a:rPr>
              <a:t>Quý</a:t>
            </a:r>
            <a:r>
              <a:rPr lang="en-US" sz="3534" b="0" i="0" u="none" strike="noStrike" cap="none" dirty="0">
                <a:solidFill>
                  <a:srgbClr val="FFFFFF"/>
                </a:solidFill>
                <a:latin typeface="Arial"/>
                <a:ea typeface="Arial"/>
                <a:cs typeface="Arial"/>
                <a:sym typeface="Arial"/>
              </a:rPr>
              <a:t> Anh 20214947</a:t>
            </a:r>
            <a:endParaRPr dirty="0"/>
          </a:p>
          <a:p>
            <a:pPr marL="0" marR="0" lvl="0" indent="0" algn="ctr" rtl="0">
              <a:lnSpc>
                <a:spcPct val="140039"/>
              </a:lnSpc>
              <a:spcBef>
                <a:spcPts val="0"/>
              </a:spcBef>
              <a:spcAft>
                <a:spcPts val="0"/>
              </a:spcAft>
              <a:buNone/>
            </a:pPr>
            <a:r>
              <a:rPr lang="en-US" sz="3534" b="0" i="0" u="none" strike="noStrike" cap="none" dirty="0">
                <a:solidFill>
                  <a:srgbClr val="FFFFFF"/>
                </a:solidFill>
                <a:latin typeface="Arial"/>
                <a:ea typeface="Arial"/>
                <a:cs typeface="Arial"/>
                <a:sym typeface="Arial"/>
              </a:rPr>
              <a:t>Phạm Quang </a:t>
            </a:r>
            <a:r>
              <a:rPr lang="en-US" sz="3534" b="0" i="0" u="none" strike="noStrike" cap="none" dirty="0" err="1">
                <a:solidFill>
                  <a:srgbClr val="FFFFFF"/>
                </a:solidFill>
                <a:latin typeface="Arial"/>
                <a:ea typeface="Arial"/>
                <a:cs typeface="Arial"/>
                <a:sym typeface="Arial"/>
              </a:rPr>
              <a:t>Trung</a:t>
            </a:r>
            <a:r>
              <a:rPr lang="en-US" sz="3534" b="0" i="0" u="none" strike="noStrike" cap="none" dirty="0">
                <a:solidFill>
                  <a:srgbClr val="FFFFFF"/>
                </a:solidFill>
                <a:latin typeface="Arial"/>
                <a:ea typeface="Arial"/>
                <a:cs typeface="Arial"/>
                <a:sym typeface="Arial"/>
              </a:rPr>
              <a:t> 20214935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f156cce29e_0_25"/>
          <p:cNvSpPr txBox="1"/>
          <p:nvPr/>
        </p:nvSpPr>
        <p:spPr>
          <a:xfrm>
            <a:off x="996750" y="1385350"/>
            <a:ext cx="7729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a:latin typeface="Vollkorn Medium"/>
                <a:ea typeface="Vollkorn Medium"/>
                <a:cs typeface="Vollkorn Medium"/>
                <a:sym typeface="Vollkorn Medium"/>
              </a:rPr>
              <a:t>Constraints</a:t>
            </a:r>
            <a:endParaRPr sz="9000">
              <a:latin typeface="Vollkorn Medium"/>
              <a:ea typeface="Vollkorn Medium"/>
              <a:cs typeface="Vollkorn Medium"/>
              <a:sym typeface="Vollkorn Medium"/>
            </a:endParaRPr>
          </a:p>
        </p:txBody>
      </p:sp>
      <p:pic>
        <p:nvPicPr>
          <p:cNvPr id="196" name="Google Shape;196;g1f156cce29e_0_25"/>
          <p:cNvPicPr preferRelativeResize="0"/>
          <p:nvPr/>
        </p:nvPicPr>
        <p:blipFill>
          <a:blip r:embed="rId3">
            <a:alphaModFix/>
          </a:blip>
          <a:stretch>
            <a:fillRect/>
          </a:stretch>
        </p:blipFill>
        <p:spPr>
          <a:xfrm>
            <a:off x="118825" y="3086550"/>
            <a:ext cx="17648452" cy="577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f156cce29e_0_3"/>
          <p:cNvSpPr txBox="1"/>
          <p:nvPr/>
        </p:nvSpPr>
        <p:spPr>
          <a:xfrm>
            <a:off x="1566950" y="1131900"/>
            <a:ext cx="6588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300" dirty="0">
                <a:latin typeface="Vollkorn SemiBold"/>
                <a:ea typeface="Vollkorn SemiBold"/>
                <a:cs typeface="Vollkorn SemiBold"/>
                <a:sym typeface="Vollkorn SemiBold"/>
              </a:rPr>
              <a:t>Greedy Algorithm</a:t>
            </a:r>
            <a:endParaRPr sz="5300" dirty="0">
              <a:latin typeface="Vollkorn SemiBold"/>
              <a:ea typeface="Vollkorn SemiBold"/>
              <a:cs typeface="Vollkorn SemiBold"/>
              <a:sym typeface="Vollkorn SemiBold"/>
            </a:endParaRPr>
          </a:p>
        </p:txBody>
      </p:sp>
      <p:sp>
        <p:nvSpPr>
          <p:cNvPr id="142" name="Google Shape;142;g1f156cce29e_0_3"/>
          <p:cNvSpPr/>
          <p:nvPr/>
        </p:nvSpPr>
        <p:spPr>
          <a:xfrm>
            <a:off x="6977625" y="2819475"/>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1f156cce29e_0_3"/>
          <p:cNvSpPr/>
          <p:nvPr/>
        </p:nvSpPr>
        <p:spPr>
          <a:xfrm>
            <a:off x="6428625" y="405075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g1f156cce29e_0_3"/>
          <p:cNvSpPr/>
          <p:nvPr/>
        </p:nvSpPr>
        <p:spPr>
          <a:xfrm>
            <a:off x="7952675" y="48714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1f156cce29e_0_3"/>
          <p:cNvSpPr/>
          <p:nvPr/>
        </p:nvSpPr>
        <p:spPr>
          <a:xfrm>
            <a:off x="11897125" y="6176275"/>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1f156cce29e_0_3"/>
          <p:cNvSpPr/>
          <p:nvPr/>
        </p:nvSpPr>
        <p:spPr>
          <a:xfrm>
            <a:off x="9862425" y="54156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1f156cce29e_0_3"/>
          <p:cNvSpPr/>
          <p:nvPr/>
        </p:nvSpPr>
        <p:spPr>
          <a:xfrm>
            <a:off x="13399225" y="49529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1f156cce29e_0_3"/>
          <p:cNvSpPr/>
          <p:nvPr/>
        </p:nvSpPr>
        <p:spPr>
          <a:xfrm>
            <a:off x="11648175" y="12521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1f156cce29e_0_3"/>
          <p:cNvSpPr/>
          <p:nvPr/>
        </p:nvSpPr>
        <p:spPr>
          <a:xfrm>
            <a:off x="13835325" y="37991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1f156cce29e_0_3"/>
          <p:cNvSpPr/>
          <p:nvPr/>
        </p:nvSpPr>
        <p:spPr>
          <a:xfrm>
            <a:off x="12446125" y="28847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1f156cce29e_0_3"/>
          <p:cNvSpPr/>
          <p:nvPr/>
        </p:nvSpPr>
        <p:spPr>
          <a:xfrm>
            <a:off x="11099175" y="44087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1f156cce29e_0_3"/>
          <p:cNvSpPr/>
          <p:nvPr/>
        </p:nvSpPr>
        <p:spPr>
          <a:xfrm>
            <a:off x="9050675" y="36467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1f156cce29e_0_3"/>
          <p:cNvSpPr/>
          <p:nvPr/>
        </p:nvSpPr>
        <p:spPr>
          <a:xfrm>
            <a:off x="10411425" y="234050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1f156cce29e_0_3"/>
          <p:cNvSpPr/>
          <p:nvPr/>
        </p:nvSpPr>
        <p:spPr>
          <a:xfrm>
            <a:off x="8501675" y="2230750"/>
            <a:ext cx="549000" cy="544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g1f156cce29e_0_3"/>
          <p:cNvCxnSpPr>
            <a:stCxn id="142" idx="7"/>
            <a:endCxn id="156" idx="2"/>
          </p:cNvCxnSpPr>
          <p:nvPr/>
        </p:nvCxnSpPr>
        <p:spPr>
          <a:xfrm rot="10800000" flipH="1">
            <a:off x="7446226" y="2502871"/>
            <a:ext cx="1055400" cy="39630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58;g1f156cce29e_0_3"/>
          <p:cNvCxnSpPr>
            <a:stCxn id="156" idx="6"/>
            <a:endCxn id="155" idx="2"/>
          </p:cNvCxnSpPr>
          <p:nvPr/>
        </p:nvCxnSpPr>
        <p:spPr>
          <a:xfrm>
            <a:off x="9050675" y="2502850"/>
            <a:ext cx="1360800" cy="109800"/>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59;g1f156cce29e_0_3"/>
          <p:cNvCxnSpPr>
            <a:stCxn id="155" idx="6"/>
            <a:endCxn id="152" idx="1"/>
          </p:cNvCxnSpPr>
          <p:nvPr/>
        </p:nvCxnSpPr>
        <p:spPr>
          <a:xfrm>
            <a:off x="10960425" y="2612600"/>
            <a:ext cx="1566000" cy="351900"/>
          </a:xfrm>
          <a:prstGeom prst="straightConnector1">
            <a:avLst/>
          </a:prstGeom>
          <a:noFill/>
          <a:ln w="9525" cap="flat" cmpd="sng">
            <a:solidFill>
              <a:schemeClr val="dk2"/>
            </a:solidFill>
            <a:prstDash val="solid"/>
            <a:round/>
            <a:headEnd type="none" w="med" len="med"/>
            <a:tailEnd type="triangle" w="med" len="med"/>
          </a:ln>
        </p:spPr>
      </p:cxnSp>
      <p:cxnSp>
        <p:nvCxnSpPr>
          <p:cNvPr id="160" name="Google Shape;160;g1f156cce29e_0_3"/>
          <p:cNvCxnSpPr>
            <a:stCxn id="143" idx="0"/>
            <a:endCxn id="142" idx="3"/>
          </p:cNvCxnSpPr>
          <p:nvPr/>
        </p:nvCxnSpPr>
        <p:spPr>
          <a:xfrm rot="10800000" flipH="1">
            <a:off x="6703125" y="3283950"/>
            <a:ext cx="354900" cy="76680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g1f156cce29e_0_3"/>
          <p:cNvCxnSpPr>
            <a:stCxn id="155" idx="0"/>
            <a:endCxn id="149" idx="3"/>
          </p:cNvCxnSpPr>
          <p:nvPr/>
        </p:nvCxnSpPr>
        <p:spPr>
          <a:xfrm rot="10800000" flipH="1">
            <a:off x="10685925" y="1716500"/>
            <a:ext cx="1042500" cy="6240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g1f156cce29e_0_3"/>
          <p:cNvCxnSpPr>
            <a:stCxn id="154" idx="5"/>
            <a:endCxn id="153" idx="2"/>
          </p:cNvCxnSpPr>
          <p:nvPr/>
        </p:nvCxnSpPr>
        <p:spPr>
          <a:xfrm>
            <a:off x="9519276" y="4111204"/>
            <a:ext cx="1579800" cy="56970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g1f156cce29e_0_3"/>
          <p:cNvCxnSpPr>
            <a:stCxn id="153" idx="5"/>
            <a:endCxn id="148" idx="1"/>
          </p:cNvCxnSpPr>
          <p:nvPr/>
        </p:nvCxnSpPr>
        <p:spPr>
          <a:xfrm>
            <a:off x="11567776" y="4873204"/>
            <a:ext cx="1911900" cy="159300"/>
          </a:xfrm>
          <a:prstGeom prst="straightConnector1">
            <a:avLst/>
          </a:prstGeom>
          <a:noFill/>
          <a:ln w="9525" cap="flat" cmpd="sng">
            <a:solidFill>
              <a:schemeClr val="dk2"/>
            </a:solidFill>
            <a:prstDash val="solid"/>
            <a:round/>
            <a:headEnd type="none" w="med" len="med"/>
            <a:tailEnd type="triangle" w="med" len="med"/>
          </a:ln>
        </p:spPr>
      </p:cxnSp>
      <p:sp>
        <p:nvSpPr>
          <p:cNvPr id="2" name="Left Brace 1">
            <a:extLst>
              <a:ext uri="{FF2B5EF4-FFF2-40B4-BE49-F238E27FC236}">
                <a16:creationId xmlns:a16="http://schemas.microsoft.com/office/drawing/2014/main" id="{09CBB8FC-960B-9A8B-F1A2-D30CEC882F0D}"/>
              </a:ext>
            </a:extLst>
          </p:cNvPr>
          <p:cNvSpPr/>
          <p:nvPr/>
        </p:nvSpPr>
        <p:spPr>
          <a:xfrm>
            <a:off x="1238865" y="7462684"/>
            <a:ext cx="176980" cy="1047135"/>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endParaRPr>
          </a:p>
        </p:txBody>
      </p:sp>
      <p:sp>
        <p:nvSpPr>
          <p:cNvPr id="3" name="Right Brace 2">
            <a:extLst>
              <a:ext uri="{FF2B5EF4-FFF2-40B4-BE49-F238E27FC236}">
                <a16:creationId xmlns:a16="http://schemas.microsoft.com/office/drawing/2014/main" id="{C489DA71-201B-67E2-7A95-CBF58C08E697}"/>
              </a:ext>
            </a:extLst>
          </p:cNvPr>
          <p:cNvSpPr/>
          <p:nvPr/>
        </p:nvSpPr>
        <p:spPr>
          <a:xfrm>
            <a:off x="1918175" y="7462683"/>
            <a:ext cx="176980" cy="1047135"/>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Hộp Văn bản 3">
            <a:extLst>
              <a:ext uri="{FF2B5EF4-FFF2-40B4-BE49-F238E27FC236}">
                <a16:creationId xmlns:a16="http://schemas.microsoft.com/office/drawing/2014/main" id="{FA39BE72-8B82-CF54-E83E-95CAB3F1A37B}"/>
              </a:ext>
            </a:extLst>
          </p:cNvPr>
          <p:cNvSpPr txBox="1"/>
          <p:nvPr/>
        </p:nvSpPr>
        <p:spPr>
          <a:xfrm>
            <a:off x="745510" y="2774950"/>
            <a:ext cx="5313951" cy="3539430"/>
          </a:xfrm>
          <a:prstGeom prst="rect">
            <a:avLst/>
          </a:prstGeom>
          <a:noFill/>
        </p:spPr>
        <p:txBody>
          <a:bodyPr wrap="square" rtlCol="0">
            <a:spAutoFit/>
          </a:bodyPr>
          <a:lstStyle/>
          <a:p>
            <a:r>
              <a:rPr lang="en-US" sz="2800" dirty="0">
                <a:latin typeface="Vollkorn" panose="020B0604020202020204" charset="0"/>
                <a:ea typeface="Vollkorn" panose="020B0604020202020204" charset="0"/>
              </a:rPr>
              <a:t>The greedy algorithm will have a list to store all the tasks having all their prerequisites sorted.  The tasks in the list will then be sorted by their execution time. The longest task will be sorted first to the worker with the soonest available time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3.95062E-6 L -0.25703 0.35524 " pathEditMode="relative" rAng="0" ptsTypes="AA">
                                      <p:cBhvr>
                                        <p:cTn id="6" dur="2000" fill="hold"/>
                                        <p:tgtEl>
                                          <p:spTgt spid="143"/>
                                        </p:tgtEl>
                                        <p:attrNameLst>
                                          <p:attrName>ppt_x</p:attrName>
                                          <p:attrName>ppt_y</p:attrName>
                                        </p:attrNameLst>
                                      </p:cBhvr>
                                      <p:rCtr x="-12856" y="17762"/>
                                    </p:animMotion>
                                  </p:childTnLst>
                                </p:cTn>
                              </p:par>
                              <p:par>
                                <p:cTn id="7" presetID="42" presetClass="path" presetSubtype="0" accel="50000" decel="50000" fill="hold" grpId="0" nodeType="withEffect">
                                  <p:stCondLst>
                                    <p:cond delay="0"/>
                                  </p:stCondLst>
                                  <p:childTnLst>
                                    <p:animMotion origin="layout" path="M 3.61111E-6 0 L -0.28282 0.27392 " pathEditMode="relative" rAng="0" ptsTypes="AA">
                                      <p:cBhvr>
                                        <p:cTn id="8" dur="2000" fill="hold"/>
                                        <p:tgtEl>
                                          <p:spTgt spid="144"/>
                                        </p:tgtEl>
                                        <p:attrNameLst>
                                          <p:attrName>ppt_x</p:attrName>
                                          <p:attrName>ppt_y</p:attrName>
                                        </p:attrNameLst>
                                      </p:cBhvr>
                                      <p:rCtr x="-14141" y="13688"/>
                                    </p:animMotion>
                                  </p:childTnLst>
                                </p:cTn>
                              </p:par>
                              <p:par>
                                <p:cTn id="9" presetID="42" presetClass="path" presetSubtype="0" accel="50000" decel="50000" fill="hold" grpId="0" nodeType="withEffect">
                                  <p:stCondLst>
                                    <p:cond delay="0"/>
                                  </p:stCondLst>
                                  <p:childTnLst>
                                    <p:animMotion origin="layout" path="M 4.16667E-6 -4.19753E-6 L -0.2691 0.40232 " pathEditMode="relative" rAng="0" ptsTypes="AA">
                                      <p:cBhvr>
                                        <p:cTn id="10" dur="2000" fill="hold"/>
                                        <p:tgtEl>
                                          <p:spTgt spid="154"/>
                                        </p:tgtEl>
                                        <p:attrNameLst>
                                          <p:attrName>ppt_x</p:attrName>
                                          <p:attrName>ppt_y</p:attrName>
                                        </p:attrNameLst>
                                      </p:cBhvr>
                                      <p:rCtr x="-13455" y="20108"/>
                                    </p:animMotion>
                                  </p:childTnLst>
                                </p:cTn>
                              </p:par>
                              <p:par>
                                <p:cTn id="11" presetID="42" presetClass="path" presetSubtype="0" accel="50000" decel="50000" fill="hold" grpId="0" nodeType="withEffect">
                                  <p:stCondLst>
                                    <p:cond delay="0"/>
                                  </p:stCondLst>
                                  <p:childTnLst>
                                    <p:animMotion origin="layout" path="M 2.22222E-6 -0.00185 L -0.45512 0.3875 " pathEditMode="relative" rAng="0" ptsTypes="AA">
                                      <p:cBhvr>
                                        <p:cTn id="12" dur="2000" fill="hold"/>
                                        <p:tgtEl>
                                          <p:spTgt spid="151"/>
                                        </p:tgtEl>
                                        <p:attrNameLst>
                                          <p:attrName>ppt_x</p:attrName>
                                          <p:attrName>ppt_y</p:attrName>
                                        </p:attrNameLst>
                                      </p:cBhvr>
                                      <p:rCtr x="-22760" y="19460"/>
                                    </p:animMotion>
                                  </p:childTnLst>
                                </p:cTn>
                              </p:par>
                              <p:par>
                                <p:cTn id="13" presetID="42" presetClass="path" presetSubtype="0" accel="50000" decel="50000" fill="hold" grpId="0" nodeType="withEffect">
                                  <p:stCondLst>
                                    <p:cond delay="0"/>
                                  </p:stCondLst>
                                  <p:childTnLst>
                                    <p:animMotion origin="layout" path="M -3.47222E-6 2.22222E-6 L -0.17274 0.2196 " pathEditMode="relative" rAng="0" ptsTypes="AA">
                                      <p:cBhvr>
                                        <p:cTn id="14" dur="2000" fill="hold"/>
                                        <p:tgtEl>
                                          <p:spTgt spid="147"/>
                                        </p:tgtEl>
                                        <p:attrNameLst>
                                          <p:attrName>ppt_x</p:attrName>
                                          <p:attrName>ppt_y</p:attrName>
                                        </p:attrNameLst>
                                      </p:cBhvr>
                                      <p:rCtr x="-8637" y="10972"/>
                                    </p:animMotion>
                                  </p:childTnLst>
                                </p:cTn>
                              </p:par>
                              <p:par>
                                <p:cTn id="15" presetID="42" presetClass="path" presetSubtype="0" accel="50000" decel="50000" fill="hold" grpId="0" nodeType="withEffect">
                                  <p:stCondLst>
                                    <p:cond delay="0"/>
                                  </p:stCondLst>
                                  <p:childTnLst>
                                    <p:animMotion origin="layout" path="M 1.80556E-6 -1.85185E-6 L -0.23064 0.14568 " pathEditMode="relative" rAng="0" ptsTypes="AA">
                                      <p:cBhvr>
                                        <p:cTn id="16" dur="2000" fill="hold"/>
                                        <p:tgtEl>
                                          <p:spTgt spid="146"/>
                                        </p:tgtEl>
                                        <p:attrNameLst>
                                          <p:attrName>ppt_x</p:attrName>
                                          <p:attrName>ppt_y</p:attrName>
                                        </p:attrNameLst>
                                      </p:cBhvr>
                                      <p:rCtr x="-11536" y="7284"/>
                                    </p:animMotion>
                                  </p:childTnLst>
                                </p:cTn>
                              </p:par>
                              <p:par>
                                <p:cTn id="17" presetID="42" presetClass="path" presetSubtype="0" accel="50000" decel="50000" fill="hold" grpId="0" nodeType="withEffect">
                                  <p:stCondLst>
                                    <p:cond delay="0"/>
                                  </p:stCondLst>
                                  <p:childTnLst>
                                    <p:animMotion origin="layout" path="M -2.22222E-6 1.11111E-6 L 0.37049 -0.01975 " pathEditMode="relative" rAng="0" ptsTypes="AA">
                                      <p:cBhvr>
                                        <p:cTn id="18" dur="2000" fill="hold"/>
                                        <p:tgtEl>
                                          <p:spTgt spid="3"/>
                                        </p:tgtEl>
                                        <p:attrNameLst>
                                          <p:attrName>ppt_x</p:attrName>
                                          <p:attrName>ppt_y</p:attrName>
                                        </p:attrNameLst>
                                      </p:cBhvr>
                                      <p:rCtr x="18524" y="-988"/>
                                    </p:animMotion>
                                  </p:childTnLst>
                                </p:cTn>
                              </p:par>
                              <p:par>
                                <p:cTn id="19" presetID="1" presetClass="exit" presetSubtype="0" fill="hold" nodeType="withEffect">
                                  <p:stCondLst>
                                    <p:cond delay="0"/>
                                  </p:stCondLst>
                                  <p:childTnLst>
                                    <p:set>
                                      <p:cBhvr>
                                        <p:cTn id="20" dur="1" fill="hold">
                                          <p:stCondLst>
                                            <p:cond delay="0"/>
                                          </p:stCondLst>
                                        </p:cTn>
                                        <p:tgtEl>
                                          <p:spTgt spid="16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6" grpId="0" animBg="1"/>
      <p:bldP spid="147" grpId="0" animBg="1"/>
      <p:bldP spid="151" grpId="0" animBg="1"/>
      <p:bldP spid="154"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f156cce29e_0_37"/>
          <p:cNvSpPr txBox="1"/>
          <p:nvPr/>
        </p:nvSpPr>
        <p:spPr>
          <a:xfrm>
            <a:off x="1186800" y="1174175"/>
            <a:ext cx="7729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a:latin typeface="Vollkorn Medium"/>
                <a:ea typeface="Vollkorn Medium"/>
                <a:cs typeface="Vollkorn Medium"/>
                <a:sym typeface="Vollkorn Medium"/>
              </a:rPr>
              <a:t>CP model</a:t>
            </a:r>
            <a:endParaRPr sz="9000">
              <a:latin typeface="Vollkorn Medium"/>
              <a:ea typeface="Vollkorn Medium"/>
              <a:cs typeface="Vollkorn Medium"/>
              <a:sym typeface="Vollkorn Medium"/>
            </a:endParaRPr>
          </a:p>
        </p:txBody>
      </p:sp>
      <p:pic>
        <p:nvPicPr>
          <p:cNvPr id="202" name="Google Shape;202;g1f156cce29e_0_37"/>
          <p:cNvPicPr preferRelativeResize="0"/>
          <p:nvPr/>
        </p:nvPicPr>
        <p:blipFill>
          <a:blip r:embed="rId3">
            <a:alphaModFix/>
          </a:blip>
          <a:stretch>
            <a:fillRect/>
          </a:stretch>
        </p:blipFill>
        <p:spPr>
          <a:xfrm>
            <a:off x="1271675" y="2854250"/>
            <a:ext cx="14301276" cy="581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f156cce29e_0_55"/>
          <p:cNvSpPr txBox="1"/>
          <p:nvPr/>
        </p:nvSpPr>
        <p:spPr>
          <a:xfrm>
            <a:off x="1135502" y="1605658"/>
            <a:ext cx="14886638"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dirty="0">
                <a:latin typeface="Vollkorn Medium"/>
                <a:ea typeface="Vollkorn Medium"/>
                <a:cs typeface="Vollkorn Medium"/>
                <a:sym typeface="Vollkorn Medium"/>
              </a:rPr>
              <a:t>CP model objective function</a:t>
            </a:r>
            <a:endParaRPr sz="6000" dirty="0">
              <a:latin typeface="Vollkorn Medium"/>
              <a:ea typeface="Vollkorn Medium"/>
              <a:cs typeface="Vollkorn Medium"/>
              <a:sym typeface="Vollkorn Medium"/>
            </a:endParaRPr>
          </a:p>
        </p:txBody>
      </p:sp>
      <p:pic>
        <p:nvPicPr>
          <p:cNvPr id="4" name="Hình ảnh 3" descr="Ảnh có chứa văn bản&#10;&#10;Mô tả được tạo tự động">
            <a:extLst>
              <a:ext uri="{FF2B5EF4-FFF2-40B4-BE49-F238E27FC236}">
                <a16:creationId xmlns:a16="http://schemas.microsoft.com/office/drawing/2014/main" id="{F7DCAF05-5E1D-CDB8-DF3B-FCF0C6E5EA4C}"/>
              </a:ext>
            </a:extLst>
          </p:cNvPr>
          <p:cNvPicPr>
            <a:picLocks noChangeAspect="1"/>
          </p:cNvPicPr>
          <p:nvPr/>
        </p:nvPicPr>
        <p:blipFill>
          <a:blip r:embed="rId3"/>
          <a:stretch>
            <a:fillRect/>
          </a:stretch>
        </p:blipFill>
        <p:spPr>
          <a:xfrm>
            <a:off x="1392977" y="3309634"/>
            <a:ext cx="15502046" cy="4263744"/>
          </a:xfrm>
          <a:prstGeom prst="rect">
            <a:avLst/>
          </a:prstGeom>
        </p:spPr>
      </p:pic>
    </p:spTree>
    <p:extLst>
      <p:ext uri="{BB962C8B-B14F-4D97-AF65-F5344CB8AC3E}">
        <p14:creationId xmlns:p14="http://schemas.microsoft.com/office/powerpoint/2010/main" val="3217992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f156cce29e_0_43"/>
          <p:cNvSpPr txBox="1"/>
          <p:nvPr/>
        </p:nvSpPr>
        <p:spPr>
          <a:xfrm>
            <a:off x="1186800" y="1174175"/>
            <a:ext cx="7729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dirty="0">
                <a:latin typeface="Vollkorn Medium"/>
                <a:ea typeface="Vollkorn Medium"/>
                <a:cs typeface="Vollkorn Medium"/>
                <a:sym typeface="Vollkorn Medium"/>
              </a:rPr>
              <a:t>MIP model</a:t>
            </a:r>
            <a:endParaRPr sz="9000" dirty="0">
              <a:latin typeface="Vollkorn Medium"/>
              <a:ea typeface="Vollkorn Medium"/>
              <a:cs typeface="Vollkorn Medium"/>
              <a:sym typeface="Vollkorn Medium"/>
            </a:endParaRPr>
          </a:p>
        </p:txBody>
      </p:sp>
      <p:pic>
        <p:nvPicPr>
          <p:cNvPr id="208" name="Google Shape;208;g1f156cce29e_0_43"/>
          <p:cNvPicPr preferRelativeResize="0"/>
          <p:nvPr/>
        </p:nvPicPr>
        <p:blipFill>
          <a:blip r:embed="rId3">
            <a:alphaModFix/>
          </a:blip>
          <a:stretch>
            <a:fillRect/>
          </a:stretch>
        </p:blipFill>
        <p:spPr>
          <a:xfrm>
            <a:off x="1926275" y="3339950"/>
            <a:ext cx="13346100" cy="505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f156cce29e_0_49"/>
          <p:cNvSpPr txBox="1"/>
          <p:nvPr/>
        </p:nvSpPr>
        <p:spPr>
          <a:xfrm>
            <a:off x="1165675" y="730700"/>
            <a:ext cx="7729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a:latin typeface="Vollkorn Medium"/>
                <a:ea typeface="Vollkorn Medium"/>
                <a:cs typeface="Vollkorn Medium"/>
                <a:sym typeface="Vollkorn Medium"/>
              </a:rPr>
              <a:t>MIP model</a:t>
            </a:r>
            <a:endParaRPr sz="9000">
              <a:latin typeface="Vollkorn Medium"/>
              <a:ea typeface="Vollkorn Medium"/>
              <a:cs typeface="Vollkorn Medium"/>
              <a:sym typeface="Vollkorn Medium"/>
            </a:endParaRPr>
          </a:p>
        </p:txBody>
      </p:sp>
      <p:pic>
        <p:nvPicPr>
          <p:cNvPr id="214" name="Google Shape;214;g1f156cce29e_0_49"/>
          <p:cNvPicPr preferRelativeResize="0"/>
          <p:nvPr/>
        </p:nvPicPr>
        <p:blipFill>
          <a:blip r:embed="rId3"/>
          <a:srcRect/>
          <a:stretch/>
        </p:blipFill>
        <p:spPr>
          <a:xfrm>
            <a:off x="2075543" y="2005581"/>
            <a:ext cx="11231519" cy="4907954"/>
          </a:xfrm>
          <a:prstGeom prst="rect">
            <a:avLst/>
          </a:prstGeom>
          <a:noFill/>
          <a:ln>
            <a:noFill/>
          </a:ln>
        </p:spPr>
      </p:pic>
      <p:pic>
        <p:nvPicPr>
          <p:cNvPr id="3" name="Hình ảnh 2" descr="Ảnh có chứa văn bản&#10;&#10;Mô tả được tạo tự động">
            <a:extLst>
              <a:ext uri="{FF2B5EF4-FFF2-40B4-BE49-F238E27FC236}">
                <a16:creationId xmlns:a16="http://schemas.microsoft.com/office/drawing/2014/main" id="{B2A603E1-CF44-E7CA-7387-875CF0910917}"/>
              </a:ext>
            </a:extLst>
          </p:cNvPr>
          <p:cNvPicPr>
            <a:picLocks noChangeAspect="1"/>
          </p:cNvPicPr>
          <p:nvPr/>
        </p:nvPicPr>
        <p:blipFill rotWithShape="1">
          <a:blip r:embed="rId4"/>
          <a:srcRect t="10787" r="39087" b="-1758"/>
          <a:stretch/>
        </p:blipFill>
        <p:spPr>
          <a:xfrm>
            <a:off x="2249809" y="6618515"/>
            <a:ext cx="10261505" cy="26996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f156cce29e_0_55"/>
          <p:cNvSpPr txBox="1"/>
          <p:nvPr/>
        </p:nvSpPr>
        <p:spPr>
          <a:xfrm>
            <a:off x="1186800" y="1174175"/>
            <a:ext cx="7729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dirty="0">
                <a:latin typeface="Vollkorn Medium"/>
                <a:ea typeface="Vollkorn Medium"/>
                <a:cs typeface="Vollkorn Medium"/>
                <a:sym typeface="Vollkorn Medium"/>
              </a:rPr>
              <a:t>MIP model</a:t>
            </a:r>
            <a:endParaRPr sz="9000" dirty="0">
              <a:latin typeface="Vollkorn Medium"/>
              <a:ea typeface="Vollkorn Medium"/>
              <a:cs typeface="Vollkorn Medium"/>
              <a:sym typeface="Vollkorn Medium"/>
            </a:endParaRPr>
          </a:p>
        </p:txBody>
      </p:sp>
      <p:pic>
        <p:nvPicPr>
          <p:cNvPr id="220" name="Google Shape;220;g1f156cce29e_0_55"/>
          <p:cNvPicPr preferRelativeResize="0"/>
          <p:nvPr/>
        </p:nvPicPr>
        <p:blipFill>
          <a:blip r:embed="rId3"/>
          <a:srcRect/>
          <a:stretch/>
        </p:blipFill>
        <p:spPr>
          <a:xfrm>
            <a:off x="1186800" y="3448050"/>
            <a:ext cx="16648082" cy="4619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f156cce29e_0_55"/>
          <p:cNvSpPr txBox="1"/>
          <p:nvPr/>
        </p:nvSpPr>
        <p:spPr>
          <a:xfrm>
            <a:off x="1135502" y="1605658"/>
            <a:ext cx="14886638"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dirty="0">
                <a:latin typeface="Vollkorn Medium"/>
                <a:ea typeface="Vollkorn Medium"/>
                <a:cs typeface="Vollkorn Medium"/>
                <a:sym typeface="Vollkorn Medium"/>
              </a:rPr>
              <a:t>MIP model objective function</a:t>
            </a:r>
            <a:endParaRPr sz="6000" dirty="0">
              <a:latin typeface="Vollkorn Medium"/>
              <a:ea typeface="Vollkorn Medium"/>
              <a:cs typeface="Vollkorn Medium"/>
              <a:sym typeface="Vollkorn Medium"/>
            </a:endParaRPr>
          </a:p>
        </p:txBody>
      </p:sp>
      <p:pic>
        <p:nvPicPr>
          <p:cNvPr id="3" name="Hình ảnh 2" descr="Ảnh có chứa văn bản">
            <a:extLst>
              <a:ext uri="{FF2B5EF4-FFF2-40B4-BE49-F238E27FC236}">
                <a16:creationId xmlns:a16="http://schemas.microsoft.com/office/drawing/2014/main" id="{2BF69841-1AFA-6963-9F9A-5F657BB38A02}"/>
              </a:ext>
            </a:extLst>
          </p:cNvPr>
          <p:cNvPicPr>
            <a:picLocks noChangeAspect="1"/>
          </p:cNvPicPr>
          <p:nvPr/>
        </p:nvPicPr>
        <p:blipFill>
          <a:blip r:embed="rId3"/>
          <a:stretch>
            <a:fillRect/>
          </a:stretch>
        </p:blipFill>
        <p:spPr>
          <a:xfrm>
            <a:off x="1990907" y="3000376"/>
            <a:ext cx="14031233" cy="5126984"/>
          </a:xfrm>
          <a:prstGeom prst="rect">
            <a:avLst/>
          </a:prstGeom>
        </p:spPr>
      </p:pic>
    </p:spTree>
    <p:extLst>
      <p:ext uri="{BB962C8B-B14F-4D97-AF65-F5344CB8AC3E}">
        <p14:creationId xmlns:p14="http://schemas.microsoft.com/office/powerpoint/2010/main" val="26848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f156cce29e_0_55"/>
          <p:cNvSpPr txBox="1"/>
          <p:nvPr/>
        </p:nvSpPr>
        <p:spPr>
          <a:xfrm>
            <a:off x="1135502" y="1605658"/>
            <a:ext cx="14886638"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dirty="0">
                <a:latin typeface="Vollkorn Medium"/>
                <a:ea typeface="Vollkorn Medium"/>
                <a:cs typeface="Vollkorn Medium"/>
                <a:sym typeface="Vollkorn Medium"/>
              </a:rPr>
              <a:t>MIP model objective function</a:t>
            </a:r>
            <a:endParaRPr sz="6000" dirty="0">
              <a:latin typeface="Vollkorn Medium"/>
              <a:ea typeface="Vollkorn Medium"/>
              <a:cs typeface="Vollkorn Medium"/>
              <a:sym typeface="Vollkorn Medium"/>
            </a:endParaRPr>
          </a:p>
        </p:txBody>
      </p:sp>
      <p:pic>
        <p:nvPicPr>
          <p:cNvPr id="3" name="Hình ảnh 2">
            <a:extLst>
              <a:ext uri="{FF2B5EF4-FFF2-40B4-BE49-F238E27FC236}">
                <a16:creationId xmlns:a16="http://schemas.microsoft.com/office/drawing/2014/main" id="{2BF69841-1AFA-6963-9F9A-5F657BB38A02}"/>
              </a:ext>
            </a:extLst>
          </p:cNvPr>
          <p:cNvPicPr>
            <a:picLocks noChangeAspect="1"/>
          </p:cNvPicPr>
          <p:nvPr/>
        </p:nvPicPr>
        <p:blipFill>
          <a:blip r:embed="rId3"/>
          <a:srcRect/>
          <a:stretch/>
        </p:blipFill>
        <p:spPr>
          <a:xfrm>
            <a:off x="2090639" y="2841626"/>
            <a:ext cx="11426762" cy="5377300"/>
          </a:xfrm>
          <a:prstGeom prst="rect">
            <a:avLst/>
          </a:prstGeom>
        </p:spPr>
      </p:pic>
    </p:spTree>
    <p:extLst>
      <p:ext uri="{BB962C8B-B14F-4D97-AF65-F5344CB8AC3E}">
        <p14:creationId xmlns:p14="http://schemas.microsoft.com/office/powerpoint/2010/main" val="2942178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9"/>
          <p:cNvPicPr preferRelativeResize="0"/>
          <p:nvPr/>
        </p:nvPicPr>
        <p:blipFill rotWithShape="1">
          <a:blip r:embed="rId3">
            <a:alphaModFix/>
          </a:blip>
          <a:srcRect l="361" t="16260" r="360"/>
          <a:stretch/>
        </p:blipFill>
        <p:spPr>
          <a:xfrm>
            <a:off x="0" y="0"/>
            <a:ext cx="18288000" cy="10287000"/>
          </a:xfrm>
          <a:prstGeom prst="rect">
            <a:avLst/>
          </a:prstGeom>
          <a:noFill/>
          <a:ln>
            <a:noFill/>
          </a:ln>
        </p:spPr>
      </p:pic>
      <p:sp>
        <p:nvSpPr>
          <p:cNvPr id="230" name="Google Shape;230;p9"/>
          <p:cNvSpPr/>
          <p:nvPr/>
        </p:nvSpPr>
        <p:spPr>
          <a:xfrm>
            <a:off x="-180860" y="0"/>
            <a:ext cx="18468860" cy="10374948"/>
          </a:xfrm>
          <a:custGeom>
            <a:avLst/>
            <a:gdLst/>
            <a:ahLst/>
            <a:cxnLst/>
            <a:rect l="l" t="t" r="r" b="b"/>
            <a:pathLst>
              <a:path w="3406992" h="1913890" extrusionOk="0">
                <a:moveTo>
                  <a:pt x="0" y="0"/>
                </a:moveTo>
                <a:lnTo>
                  <a:pt x="3406992" y="0"/>
                </a:lnTo>
                <a:lnTo>
                  <a:pt x="3406992" y="1913890"/>
                </a:lnTo>
                <a:lnTo>
                  <a:pt x="0" y="1913890"/>
                </a:lnTo>
                <a:close/>
              </a:path>
            </a:pathLst>
          </a:custGeom>
          <a:solidFill>
            <a:srgbClr val="1E1E1E">
              <a:alpha val="43921"/>
            </a:srgbClr>
          </a:solidFill>
          <a:ln>
            <a:noFill/>
          </a:ln>
        </p:spPr>
      </p:sp>
      <p:sp>
        <p:nvSpPr>
          <p:cNvPr id="231" name="Google Shape;231;p9"/>
          <p:cNvSpPr txBox="1"/>
          <p:nvPr/>
        </p:nvSpPr>
        <p:spPr>
          <a:xfrm>
            <a:off x="1528458" y="979894"/>
            <a:ext cx="13464550" cy="8658524"/>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17050" dirty="0">
                <a:solidFill>
                  <a:schemeClr val="tx1"/>
                </a:solidFill>
                <a:latin typeface="Vollkorn" panose="020B0604020202020204" charset="0"/>
                <a:ea typeface="Vollkorn" panose="020B0604020202020204" charset="0"/>
              </a:rPr>
              <a:t>Comparison between CP and MIP</a:t>
            </a:r>
            <a:endParaRPr sz="17050" dirty="0">
              <a:solidFill>
                <a:schemeClr val="tx1"/>
              </a:solidFill>
              <a:latin typeface="Vollkorn" panose="020B0604020202020204" charset="0"/>
              <a:ea typeface="Vollkorn"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a:stretch/>
        </p:blipFill>
        <p:spPr>
          <a:xfrm>
            <a:off x="7095043" y="5143500"/>
            <a:ext cx="476681" cy="476681"/>
          </a:xfrm>
          <a:prstGeom prst="rect">
            <a:avLst/>
          </a:prstGeom>
          <a:noFill/>
          <a:ln>
            <a:noFill/>
          </a:ln>
        </p:spPr>
      </p:pic>
      <p:pic>
        <p:nvPicPr>
          <p:cNvPr id="95" name="Google Shape;95;p2"/>
          <p:cNvPicPr preferRelativeResize="0"/>
          <p:nvPr/>
        </p:nvPicPr>
        <p:blipFill rotWithShape="1">
          <a:blip r:embed="rId4">
            <a:alphaModFix/>
          </a:blip>
          <a:srcRect/>
          <a:stretch/>
        </p:blipFill>
        <p:spPr>
          <a:xfrm>
            <a:off x="12685137" y="5143500"/>
            <a:ext cx="364011" cy="476681"/>
          </a:xfrm>
          <a:prstGeom prst="rect">
            <a:avLst/>
          </a:prstGeom>
          <a:noFill/>
          <a:ln>
            <a:noFill/>
          </a:ln>
        </p:spPr>
      </p:pic>
      <p:pic>
        <p:nvPicPr>
          <p:cNvPr id="96" name="Google Shape;96;p2"/>
          <p:cNvPicPr preferRelativeResize="0"/>
          <p:nvPr/>
        </p:nvPicPr>
        <p:blipFill rotWithShape="1">
          <a:blip r:embed="rId5">
            <a:alphaModFix/>
          </a:blip>
          <a:srcRect/>
          <a:stretch/>
        </p:blipFill>
        <p:spPr>
          <a:xfrm>
            <a:off x="1500250" y="5143500"/>
            <a:ext cx="473214" cy="476681"/>
          </a:xfrm>
          <a:prstGeom prst="rect">
            <a:avLst/>
          </a:prstGeom>
          <a:noFill/>
          <a:ln>
            <a:noFill/>
          </a:ln>
        </p:spPr>
      </p:pic>
      <p:grpSp>
        <p:nvGrpSpPr>
          <p:cNvPr id="97" name="Google Shape;97;p2"/>
          <p:cNvGrpSpPr/>
          <p:nvPr/>
        </p:nvGrpSpPr>
        <p:grpSpPr>
          <a:xfrm>
            <a:off x="1500250" y="1514217"/>
            <a:ext cx="8424851" cy="1858704"/>
            <a:chOff x="0" y="57150"/>
            <a:chExt cx="11233135" cy="2478272"/>
          </a:xfrm>
        </p:grpSpPr>
        <p:sp>
          <p:nvSpPr>
            <p:cNvPr id="98" name="Google Shape;98;p2"/>
            <p:cNvSpPr txBox="1"/>
            <p:nvPr/>
          </p:nvSpPr>
          <p:spPr>
            <a:xfrm>
              <a:off x="0" y="57150"/>
              <a:ext cx="6213350" cy="135678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7000" b="0" i="0" u="none" strike="noStrike" cap="none">
                  <a:solidFill>
                    <a:srgbClr val="000000"/>
                  </a:solidFill>
                  <a:latin typeface="Vollkorn"/>
                  <a:ea typeface="Vollkorn"/>
                  <a:cs typeface="Vollkorn"/>
                  <a:sym typeface="Vollkorn"/>
                </a:rPr>
                <a:t>Content</a:t>
              </a:r>
              <a:endParaRPr/>
            </a:p>
          </p:txBody>
        </p:sp>
        <p:sp>
          <p:nvSpPr>
            <p:cNvPr id="99" name="Google Shape;99;p2"/>
            <p:cNvSpPr txBox="1"/>
            <p:nvPr/>
          </p:nvSpPr>
          <p:spPr>
            <a:xfrm>
              <a:off x="0" y="1903174"/>
              <a:ext cx="11233135" cy="632248"/>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2"/>
          <p:cNvSpPr txBox="1"/>
          <p:nvPr/>
        </p:nvSpPr>
        <p:spPr>
          <a:xfrm>
            <a:off x="1500250" y="6080654"/>
            <a:ext cx="3946137"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i="0" u="none" strike="noStrike" cap="none" dirty="0">
                <a:solidFill>
                  <a:srgbClr val="000000"/>
                </a:solidFill>
                <a:latin typeface="Vollkorn"/>
                <a:ea typeface="Vollkorn"/>
                <a:cs typeface="Vollkorn"/>
                <a:sym typeface="Vollkorn"/>
              </a:rPr>
              <a:t>1. Project requirement</a:t>
            </a:r>
            <a:endParaRPr dirty="0"/>
          </a:p>
        </p:txBody>
      </p:sp>
      <p:sp>
        <p:nvSpPr>
          <p:cNvPr id="101" name="Google Shape;101;p2"/>
          <p:cNvSpPr txBox="1"/>
          <p:nvPr/>
        </p:nvSpPr>
        <p:spPr>
          <a:xfrm>
            <a:off x="7095043" y="6080654"/>
            <a:ext cx="3946137"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i="0" u="none" strike="noStrike" cap="none" dirty="0">
                <a:solidFill>
                  <a:srgbClr val="000000"/>
                </a:solidFill>
                <a:latin typeface="Vollkorn"/>
                <a:ea typeface="Vollkorn"/>
                <a:cs typeface="Vollkorn"/>
                <a:sym typeface="Vollkorn"/>
              </a:rPr>
              <a:t>2. Modeling</a:t>
            </a:r>
            <a:endParaRPr lang="en-US" dirty="0"/>
          </a:p>
        </p:txBody>
      </p:sp>
      <p:sp>
        <p:nvSpPr>
          <p:cNvPr id="102" name="Google Shape;102;p2"/>
          <p:cNvSpPr txBox="1"/>
          <p:nvPr/>
        </p:nvSpPr>
        <p:spPr>
          <a:xfrm>
            <a:off x="12685137" y="6080654"/>
            <a:ext cx="3946137"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1" i="0" u="none" strike="noStrike" cap="none" dirty="0">
                <a:solidFill>
                  <a:srgbClr val="000000"/>
                </a:solidFill>
                <a:latin typeface="Vollkorn"/>
                <a:ea typeface="Vollkorn"/>
                <a:cs typeface="Vollkorn"/>
                <a:sym typeface="Vollkorn"/>
              </a:rPr>
              <a:t>3. Analysis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 name="TextBox 1">
            <a:extLst>
              <a:ext uri="{FF2B5EF4-FFF2-40B4-BE49-F238E27FC236}">
                <a16:creationId xmlns:a16="http://schemas.microsoft.com/office/drawing/2014/main" id="{5979BE27-0716-8ECB-C3FE-FAEA7198EAFD}"/>
              </a:ext>
            </a:extLst>
          </p:cNvPr>
          <p:cNvSpPr txBox="1"/>
          <p:nvPr/>
        </p:nvSpPr>
        <p:spPr>
          <a:xfrm>
            <a:off x="1943592" y="2896275"/>
            <a:ext cx="14635248" cy="523220"/>
          </a:xfrm>
          <a:prstGeom prst="rect">
            <a:avLst/>
          </a:prstGeom>
          <a:noFill/>
        </p:spPr>
        <p:txBody>
          <a:bodyPr wrap="square" rtlCol="0">
            <a:spAutoFit/>
          </a:bodyPr>
          <a:lstStyle/>
          <a:p>
            <a:r>
              <a:rPr lang="en-US" sz="2800" dirty="0">
                <a:latin typeface="Vollkorn" panose="020B0604020202020204" charset="0"/>
                <a:ea typeface="Vollkorn" panose="020B0604020202020204" charset="0"/>
              </a:rPr>
              <a:t>We collected 56 input files to test the efficiency of 2 models, each dot represents a test case</a:t>
            </a:r>
          </a:p>
        </p:txBody>
      </p:sp>
      <p:sp>
        <p:nvSpPr>
          <p:cNvPr id="3" name="TextBox 2">
            <a:extLst>
              <a:ext uri="{FF2B5EF4-FFF2-40B4-BE49-F238E27FC236}">
                <a16:creationId xmlns:a16="http://schemas.microsoft.com/office/drawing/2014/main" id="{01CABFF4-E634-170C-82BB-BAF250C27FF0}"/>
              </a:ext>
            </a:extLst>
          </p:cNvPr>
          <p:cNvSpPr txBox="1"/>
          <p:nvPr/>
        </p:nvSpPr>
        <p:spPr>
          <a:xfrm>
            <a:off x="1529255" y="1229710"/>
            <a:ext cx="6858000" cy="1446550"/>
          </a:xfrm>
          <a:prstGeom prst="rect">
            <a:avLst/>
          </a:prstGeom>
          <a:noFill/>
        </p:spPr>
        <p:txBody>
          <a:bodyPr wrap="square" rtlCol="0">
            <a:spAutoFit/>
          </a:bodyPr>
          <a:lstStyle/>
          <a:p>
            <a:r>
              <a:rPr lang="en-US" sz="8800" dirty="0">
                <a:latin typeface="Vollkorn" panose="020B0604020202020204" charset="0"/>
                <a:ea typeface="Vollkorn" panose="020B0604020202020204" charset="0"/>
              </a:rPr>
              <a:t>Comparison</a:t>
            </a:r>
          </a:p>
        </p:txBody>
      </p:sp>
      <p:pic>
        <p:nvPicPr>
          <p:cNvPr id="5" name="Picture 4">
            <a:extLst>
              <a:ext uri="{FF2B5EF4-FFF2-40B4-BE49-F238E27FC236}">
                <a16:creationId xmlns:a16="http://schemas.microsoft.com/office/drawing/2014/main" id="{AA00AACC-D0AA-DA5C-B29A-773DCE5BECEC}"/>
              </a:ext>
            </a:extLst>
          </p:cNvPr>
          <p:cNvPicPr>
            <a:picLocks noChangeAspect="1"/>
          </p:cNvPicPr>
          <p:nvPr/>
        </p:nvPicPr>
        <p:blipFill>
          <a:blip r:embed="rId3"/>
          <a:srcRect/>
          <a:stretch/>
        </p:blipFill>
        <p:spPr>
          <a:xfrm>
            <a:off x="783567" y="3652578"/>
            <a:ext cx="7805360" cy="5177226"/>
          </a:xfrm>
          <a:prstGeom prst="rect">
            <a:avLst/>
          </a:prstGeom>
        </p:spPr>
      </p:pic>
      <p:pic>
        <p:nvPicPr>
          <p:cNvPr id="8" name="Picture 7">
            <a:extLst>
              <a:ext uri="{FF2B5EF4-FFF2-40B4-BE49-F238E27FC236}">
                <a16:creationId xmlns:a16="http://schemas.microsoft.com/office/drawing/2014/main" id="{DA4F4ED9-80AE-D974-D4BC-F702773E0B8A}"/>
              </a:ext>
            </a:extLst>
          </p:cNvPr>
          <p:cNvPicPr>
            <a:picLocks noChangeAspect="1"/>
          </p:cNvPicPr>
          <p:nvPr/>
        </p:nvPicPr>
        <p:blipFill>
          <a:blip r:embed="rId4"/>
          <a:srcRect/>
          <a:stretch/>
        </p:blipFill>
        <p:spPr>
          <a:xfrm>
            <a:off x="9144000" y="3604161"/>
            <a:ext cx="7877753" cy="5225643"/>
          </a:xfrm>
          <a:prstGeom prst="rect">
            <a:avLst/>
          </a:prstGeom>
        </p:spPr>
      </p:pic>
      <p:sp>
        <p:nvSpPr>
          <p:cNvPr id="9" name="TextBox 8">
            <a:extLst>
              <a:ext uri="{FF2B5EF4-FFF2-40B4-BE49-F238E27FC236}">
                <a16:creationId xmlns:a16="http://schemas.microsoft.com/office/drawing/2014/main" id="{147F9F04-D0E5-1CD9-82D9-49FDE627A047}"/>
              </a:ext>
            </a:extLst>
          </p:cNvPr>
          <p:cNvSpPr txBox="1"/>
          <p:nvPr/>
        </p:nvSpPr>
        <p:spPr>
          <a:xfrm>
            <a:off x="2360833" y="8829804"/>
            <a:ext cx="4650828" cy="707886"/>
          </a:xfrm>
          <a:prstGeom prst="rect">
            <a:avLst/>
          </a:prstGeom>
          <a:noFill/>
        </p:spPr>
        <p:txBody>
          <a:bodyPr wrap="square" rtlCol="0">
            <a:spAutoFit/>
          </a:bodyPr>
          <a:lstStyle/>
          <a:p>
            <a:pPr algn="ctr"/>
            <a:r>
              <a:rPr lang="en-US" sz="4000" dirty="0">
                <a:latin typeface="Vollkorn" panose="020B0604020202020204" charset="0"/>
                <a:ea typeface="Vollkorn" panose="020B0604020202020204" charset="0"/>
              </a:rPr>
              <a:t>MIP model</a:t>
            </a:r>
          </a:p>
        </p:txBody>
      </p:sp>
      <p:sp>
        <p:nvSpPr>
          <p:cNvPr id="10" name="TextBox 9">
            <a:extLst>
              <a:ext uri="{FF2B5EF4-FFF2-40B4-BE49-F238E27FC236}">
                <a16:creationId xmlns:a16="http://schemas.microsoft.com/office/drawing/2014/main" id="{112DEEBC-A87E-4B0B-4406-6166BA780735}"/>
              </a:ext>
            </a:extLst>
          </p:cNvPr>
          <p:cNvSpPr txBox="1"/>
          <p:nvPr/>
        </p:nvSpPr>
        <p:spPr>
          <a:xfrm>
            <a:off x="11276341" y="8829804"/>
            <a:ext cx="3894083" cy="707886"/>
          </a:xfrm>
          <a:prstGeom prst="rect">
            <a:avLst/>
          </a:prstGeom>
          <a:noFill/>
        </p:spPr>
        <p:txBody>
          <a:bodyPr wrap="square" rtlCol="0">
            <a:spAutoFit/>
          </a:bodyPr>
          <a:lstStyle/>
          <a:p>
            <a:pPr algn="ctr"/>
            <a:r>
              <a:rPr lang="en-US" sz="4000" dirty="0"/>
              <a:t>CP </a:t>
            </a:r>
            <a:r>
              <a:rPr lang="en-US" sz="4000" dirty="0">
                <a:latin typeface="Vollkorn" panose="020B0604020202020204" charset="0"/>
                <a:ea typeface="Vollkorn" panose="020B0604020202020204" charset="0"/>
              </a:rPr>
              <a:t>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 name="TextBox 2">
            <a:extLst>
              <a:ext uri="{FF2B5EF4-FFF2-40B4-BE49-F238E27FC236}">
                <a16:creationId xmlns:a16="http://schemas.microsoft.com/office/drawing/2014/main" id="{01CABFF4-E634-170C-82BB-BAF250C27FF0}"/>
              </a:ext>
            </a:extLst>
          </p:cNvPr>
          <p:cNvSpPr txBox="1"/>
          <p:nvPr/>
        </p:nvSpPr>
        <p:spPr>
          <a:xfrm>
            <a:off x="1529255" y="1229710"/>
            <a:ext cx="6858000" cy="1446550"/>
          </a:xfrm>
          <a:prstGeom prst="rect">
            <a:avLst/>
          </a:prstGeom>
          <a:noFill/>
        </p:spPr>
        <p:txBody>
          <a:bodyPr wrap="square" rtlCol="0">
            <a:spAutoFit/>
          </a:bodyPr>
          <a:lstStyle/>
          <a:p>
            <a:r>
              <a:rPr lang="en-US" sz="8800" dirty="0">
                <a:latin typeface="Vollkorn" panose="020B0604020202020204" charset="0"/>
                <a:ea typeface="Vollkorn" panose="020B0604020202020204" charset="0"/>
              </a:rPr>
              <a:t>Comparison</a:t>
            </a:r>
          </a:p>
        </p:txBody>
      </p:sp>
      <p:pic>
        <p:nvPicPr>
          <p:cNvPr id="6" name="Picture 5">
            <a:extLst>
              <a:ext uri="{FF2B5EF4-FFF2-40B4-BE49-F238E27FC236}">
                <a16:creationId xmlns:a16="http://schemas.microsoft.com/office/drawing/2014/main" id="{764A64F0-829F-7011-DC10-4126209BD21A}"/>
              </a:ext>
            </a:extLst>
          </p:cNvPr>
          <p:cNvPicPr>
            <a:picLocks noChangeAspect="1"/>
          </p:cNvPicPr>
          <p:nvPr/>
        </p:nvPicPr>
        <p:blipFill>
          <a:blip r:embed="rId3"/>
          <a:srcRect/>
          <a:stretch/>
        </p:blipFill>
        <p:spPr>
          <a:xfrm>
            <a:off x="1150883" y="2739465"/>
            <a:ext cx="9758854" cy="6901987"/>
          </a:xfrm>
          <a:prstGeom prst="rect">
            <a:avLst/>
          </a:prstGeom>
        </p:spPr>
      </p:pic>
      <p:sp>
        <p:nvSpPr>
          <p:cNvPr id="7" name="TextBox 6">
            <a:extLst>
              <a:ext uri="{FF2B5EF4-FFF2-40B4-BE49-F238E27FC236}">
                <a16:creationId xmlns:a16="http://schemas.microsoft.com/office/drawing/2014/main" id="{8EDE73B4-EF67-95AB-7C28-950D5DF0EA0C}"/>
              </a:ext>
            </a:extLst>
          </p:cNvPr>
          <p:cNvSpPr txBox="1"/>
          <p:nvPr/>
        </p:nvSpPr>
        <p:spPr>
          <a:xfrm>
            <a:off x="11745310" y="3279228"/>
            <a:ext cx="5044966" cy="4832092"/>
          </a:xfrm>
          <a:prstGeom prst="rect">
            <a:avLst/>
          </a:prstGeom>
          <a:noFill/>
        </p:spPr>
        <p:txBody>
          <a:bodyPr wrap="square" rtlCol="0">
            <a:spAutoFit/>
          </a:bodyPr>
          <a:lstStyle/>
          <a:p>
            <a:r>
              <a:rPr lang="en-US" sz="2800" dirty="0">
                <a:latin typeface="Vollkorn" panose="020B0604020202020204" charset="0"/>
                <a:ea typeface="Vollkorn" panose="020B0604020202020204" charset="0"/>
              </a:rPr>
              <a:t>MIP model has the running time smaller than that of CP on all 56 test.</a:t>
            </a:r>
          </a:p>
          <a:p>
            <a:endParaRPr lang="en-US" sz="2800" dirty="0">
              <a:latin typeface="Vollkorn" panose="020B0604020202020204" charset="0"/>
              <a:ea typeface="Vollkorn" panose="020B0604020202020204" charset="0"/>
            </a:endParaRPr>
          </a:p>
          <a:p>
            <a:r>
              <a:rPr lang="en-US" sz="2800" dirty="0">
                <a:latin typeface="Vollkorn" panose="020B0604020202020204" charset="0"/>
                <a:ea typeface="Vollkorn" panose="020B0604020202020204" charset="0"/>
              </a:rPr>
              <a:t>The MIP model can work with real input.</a:t>
            </a:r>
          </a:p>
          <a:p>
            <a:endParaRPr lang="en-US" sz="2800" dirty="0">
              <a:latin typeface="Vollkorn" panose="020B0604020202020204" charset="0"/>
              <a:ea typeface="Vollkorn" panose="020B0604020202020204" charset="0"/>
            </a:endParaRPr>
          </a:p>
          <a:p>
            <a:r>
              <a:rPr lang="en-US" sz="2800" dirty="0">
                <a:latin typeface="Vollkorn" panose="020B0604020202020204" charset="0"/>
                <a:ea typeface="Vollkorn" panose="020B0604020202020204" charset="0"/>
              </a:rPr>
              <a:t>The CP model can optimize both execution time and the maximum payment for a group of worker. </a:t>
            </a:r>
          </a:p>
        </p:txBody>
      </p:sp>
    </p:spTree>
    <p:extLst>
      <p:ext uri="{BB962C8B-B14F-4D97-AF65-F5344CB8AC3E}">
        <p14:creationId xmlns:p14="http://schemas.microsoft.com/office/powerpoint/2010/main" val="54224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742E80-79A8-0D96-3CD2-C5FD37F6D124}"/>
              </a:ext>
            </a:extLst>
          </p:cNvPr>
          <p:cNvSpPr/>
          <p:nvPr/>
        </p:nvSpPr>
        <p:spPr>
          <a:xfrm>
            <a:off x="0" y="0"/>
            <a:ext cx="18634841" cy="10287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44BC5-D844-FD39-B657-720B725A3CD6}"/>
              </a:ext>
            </a:extLst>
          </p:cNvPr>
          <p:cNvSpPr>
            <a:spLocks noGrp="1"/>
          </p:cNvSpPr>
          <p:nvPr>
            <p:ph type="ctrTitle"/>
          </p:nvPr>
        </p:nvSpPr>
        <p:spPr>
          <a:xfrm>
            <a:off x="5257800" y="939786"/>
            <a:ext cx="7772400" cy="1470025"/>
          </a:xfrm>
        </p:spPr>
        <p:txBody>
          <a:bodyPr/>
          <a:lstStyle/>
          <a:p>
            <a:r>
              <a:rPr lang="en-US" dirty="0">
                <a:latin typeface="Vollkorn" panose="020B0604020202020204" charset="0"/>
                <a:ea typeface="Vollkorn" panose="020B0604020202020204" charset="0"/>
              </a:rPr>
              <a:t>List of task</a:t>
            </a:r>
          </a:p>
        </p:txBody>
      </p:sp>
      <p:sp>
        <p:nvSpPr>
          <p:cNvPr id="3" name="Subtitle 2">
            <a:extLst>
              <a:ext uri="{FF2B5EF4-FFF2-40B4-BE49-F238E27FC236}">
                <a16:creationId xmlns:a16="http://schemas.microsoft.com/office/drawing/2014/main" id="{F5346083-7D16-A870-E726-DA018833C658}"/>
              </a:ext>
            </a:extLst>
          </p:cNvPr>
          <p:cNvSpPr>
            <a:spLocks noGrp="1"/>
          </p:cNvSpPr>
          <p:nvPr>
            <p:ph type="subTitle" idx="1"/>
          </p:nvPr>
        </p:nvSpPr>
        <p:spPr>
          <a:xfrm>
            <a:off x="1828800" y="4085184"/>
            <a:ext cx="6858000" cy="2689992"/>
          </a:xfrm>
        </p:spPr>
        <p:txBody>
          <a:bodyPr>
            <a:normAutofit fontScale="85000" lnSpcReduction="20000"/>
          </a:bodyPr>
          <a:lstStyle/>
          <a:p>
            <a:pPr algn="l"/>
            <a:r>
              <a:rPr lang="en-US" dirty="0">
                <a:solidFill>
                  <a:schemeClr val="tx1"/>
                </a:solidFill>
              </a:rPr>
              <a:t>Phạm Quang </a:t>
            </a:r>
            <a:r>
              <a:rPr lang="en-US" dirty="0" err="1">
                <a:solidFill>
                  <a:schemeClr val="tx1"/>
                </a:solidFill>
              </a:rPr>
              <a:t>Trung</a:t>
            </a:r>
            <a:endParaRPr lang="en-US" dirty="0">
              <a:solidFill>
                <a:schemeClr val="tx1"/>
              </a:solidFill>
            </a:endParaRPr>
          </a:p>
          <a:p>
            <a:pPr marL="482600" indent="-457200" algn="l">
              <a:buFont typeface="Arial" panose="020B0604020202020204" pitchFamily="34" charset="0"/>
              <a:buChar char="•"/>
            </a:pPr>
            <a:r>
              <a:rPr lang="en-US" dirty="0">
                <a:solidFill>
                  <a:schemeClr val="tx1"/>
                </a:solidFill>
              </a:rPr>
              <a:t>MIP model (100%)</a:t>
            </a:r>
          </a:p>
          <a:p>
            <a:pPr marL="482600" indent="-457200" algn="l">
              <a:buFont typeface="Arial" panose="020B0604020202020204" pitchFamily="34" charset="0"/>
              <a:buChar char="•"/>
            </a:pPr>
            <a:r>
              <a:rPr lang="en-US" dirty="0">
                <a:solidFill>
                  <a:schemeClr val="tx1"/>
                </a:solidFill>
              </a:rPr>
              <a:t>Greedy Algorithm (100%)</a:t>
            </a:r>
          </a:p>
          <a:p>
            <a:pPr marL="482600" indent="-457200" algn="l">
              <a:buFont typeface="Arial" panose="020B0604020202020204" pitchFamily="34" charset="0"/>
              <a:buChar char="•"/>
            </a:pPr>
            <a:r>
              <a:rPr lang="en-US" dirty="0">
                <a:solidFill>
                  <a:schemeClr val="tx1"/>
                </a:solidFill>
              </a:rPr>
              <a:t>Report (100%)</a:t>
            </a:r>
          </a:p>
          <a:p>
            <a:pPr marL="482600" indent="-457200" algn="l">
              <a:buFont typeface="Arial" panose="020B0604020202020204" pitchFamily="34" charset="0"/>
              <a:buChar char="•"/>
            </a:pPr>
            <a:r>
              <a:rPr lang="en-US" dirty="0">
                <a:solidFill>
                  <a:schemeClr val="tx1"/>
                </a:solidFill>
              </a:rPr>
              <a:t>Data Analysis (10%)</a:t>
            </a:r>
          </a:p>
          <a:p>
            <a:pPr marL="482600" indent="-457200" algn="l">
              <a:buFont typeface="Arial" panose="020B0604020202020204" pitchFamily="34" charset="0"/>
              <a:buChar char="•"/>
            </a:pPr>
            <a:r>
              <a:rPr lang="en-US" dirty="0">
                <a:solidFill>
                  <a:schemeClr val="tx1"/>
                </a:solidFill>
              </a:rPr>
              <a:t>Slide (30%)</a:t>
            </a:r>
          </a:p>
          <a:p>
            <a:pPr marL="482600" indent="-457200" algn="l">
              <a:buFont typeface="Arial" panose="020B0604020202020204" pitchFamily="34" charset="0"/>
              <a:buChar char="•"/>
            </a:pPr>
            <a:endParaRPr lang="en-US" dirty="0">
              <a:solidFill>
                <a:schemeClr val="tx1"/>
              </a:solidFill>
            </a:endParaRPr>
          </a:p>
        </p:txBody>
      </p:sp>
      <p:sp>
        <p:nvSpPr>
          <p:cNvPr id="4" name="Subtitle 2">
            <a:extLst>
              <a:ext uri="{FF2B5EF4-FFF2-40B4-BE49-F238E27FC236}">
                <a16:creationId xmlns:a16="http://schemas.microsoft.com/office/drawing/2014/main" id="{9FF4A4FF-38FE-C937-55F8-DB4355CA2FCE}"/>
              </a:ext>
            </a:extLst>
          </p:cNvPr>
          <p:cNvSpPr txBox="1">
            <a:spLocks/>
          </p:cNvSpPr>
          <p:nvPr/>
        </p:nvSpPr>
        <p:spPr>
          <a:xfrm>
            <a:off x="7023539" y="4085184"/>
            <a:ext cx="5659820" cy="21166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25400" indent="0" algn="l"/>
            <a:r>
              <a:rPr lang="en-US" sz="2700" dirty="0" err="1">
                <a:solidFill>
                  <a:schemeClr val="tx1"/>
                </a:solidFill>
              </a:rPr>
              <a:t>Nguyễn</a:t>
            </a:r>
            <a:r>
              <a:rPr lang="en-US" sz="2700" dirty="0">
                <a:solidFill>
                  <a:schemeClr val="tx1"/>
                </a:solidFill>
              </a:rPr>
              <a:t> </a:t>
            </a:r>
            <a:r>
              <a:rPr lang="en-US" sz="2700" dirty="0" err="1">
                <a:solidFill>
                  <a:schemeClr val="tx1"/>
                </a:solidFill>
              </a:rPr>
              <a:t>Huy</a:t>
            </a:r>
            <a:r>
              <a:rPr lang="en-US" sz="2700" dirty="0">
                <a:solidFill>
                  <a:schemeClr val="tx1"/>
                </a:solidFill>
              </a:rPr>
              <a:t> </a:t>
            </a:r>
            <a:r>
              <a:rPr lang="en-US" sz="2700" dirty="0" err="1">
                <a:solidFill>
                  <a:schemeClr val="tx1"/>
                </a:solidFill>
              </a:rPr>
              <a:t>Hoàng</a:t>
            </a:r>
            <a:endParaRPr lang="en-US" sz="2700" dirty="0">
              <a:solidFill>
                <a:schemeClr val="tx1"/>
              </a:solidFill>
            </a:endParaRPr>
          </a:p>
          <a:p>
            <a:pPr marL="482600" indent="-457200" algn="l">
              <a:buFont typeface="Arial" panose="020B0604020202020204" pitchFamily="34" charset="0"/>
              <a:buChar char="•"/>
            </a:pPr>
            <a:r>
              <a:rPr lang="en-US" sz="2700" dirty="0">
                <a:solidFill>
                  <a:schemeClr val="tx1"/>
                </a:solidFill>
              </a:rPr>
              <a:t>CP model (50%)</a:t>
            </a:r>
          </a:p>
          <a:p>
            <a:pPr marL="482600" indent="-457200" algn="l">
              <a:buFont typeface="Arial" panose="020B0604020202020204" pitchFamily="34" charset="0"/>
              <a:buChar char="•"/>
            </a:pPr>
            <a:r>
              <a:rPr lang="en-US" sz="2700" dirty="0">
                <a:solidFill>
                  <a:schemeClr val="tx1"/>
                </a:solidFill>
              </a:rPr>
              <a:t>Data Analysis (90%)</a:t>
            </a:r>
          </a:p>
        </p:txBody>
      </p:sp>
      <p:sp>
        <p:nvSpPr>
          <p:cNvPr id="5" name="Subtitle 2">
            <a:extLst>
              <a:ext uri="{FF2B5EF4-FFF2-40B4-BE49-F238E27FC236}">
                <a16:creationId xmlns:a16="http://schemas.microsoft.com/office/drawing/2014/main" id="{9D439EAA-44BF-671F-8B03-ED8EC0A62C3B}"/>
              </a:ext>
            </a:extLst>
          </p:cNvPr>
          <p:cNvSpPr txBox="1">
            <a:spLocks/>
          </p:cNvSpPr>
          <p:nvPr/>
        </p:nvSpPr>
        <p:spPr>
          <a:xfrm>
            <a:off x="12060621" y="4071334"/>
            <a:ext cx="6858000" cy="26899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25400" indent="0" algn="l"/>
            <a:r>
              <a:rPr lang="en-US" sz="2700" dirty="0" err="1">
                <a:solidFill>
                  <a:schemeClr val="tx1"/>
                </a:solidFill>
              </a:rPr>
              <a:t>Nguyễn</a:t>
            </a:r>
            <a:r>
              <a:rPr lang="en-US" sz="2700" dirty="0">
                <a:solidFill>
                  <a:schemeClr val="tx1"/>
                </a:solidFill>
              </a:rPr>
              <a:t> </a:t>
            </a:r>
            <a:r>
              <a:rPr lang="en-US" sz="2700" dirty="0" err="1">
                <a:solidFill>
                  <a:schemeClr val="tx1"/>
                </a:solidFill>
              </a:rPr>
              <a:t>Viết</a:t>
            </a:r>
            <a:r>
              <a:rPr lang="en-US" sz="2700" dirty="0">
                <a:solidFill>
                  <a:schemeClr val="tx1"/>
                </a:solidFill>
              </a:rPr>
              <a:t> </a:t>
            </a:r>
            <a:r>
              <a:rPr lang="en-US" sz="2700" dirty="0" err="1">
                <a:solidFill>
                  <a:schemeClr val="tx1"/>
                </a:solidFill>
              </a:rPr>
              <a:t>Quý</a:t>
            </a:r>
            <a:r>
              <a:rPr lang="en-US" sz="2700" dirty="0">
                <a:solidFill>
                  <a:schemeClr val="tx1"/>
                </a:solidFill>
              </a:rPr>
              <a:t> Anh</a:t>
            </a:r>
          </a:p>
          <a:p>
            <a:pPr marL="482600" indent="-457200" algn="l">
              <a:buFont typeface="Arial" panose="020B0604020202020204" pitchFamily="34" charset="0"/>
              <a:buChar char="•"/>
            </a:pPr>
            <a:r>
              <a:rPr lang="en-US" sz="2700" dirty="0">
                <a:solidFill>
                  <a:schemeClr val="tx1"/>
                </a:solidFill>
              </a:rPr>
              <a:t>CP model (50%)</a:t>
            </a:r>
          </a:p>
          <a:p>
            <a:pPr marL="482600" indent="-457200" algn="l">
              <a:buFont typeface="Arial" panose="020B0604020202020204" pitchFamily="34" charset="0"/>
              <a:buChar char="•"/>
            </a:pPr>
            <a:r>
              <a:rPr lang="en-US" sz="2700" dirty="0">
                <a:solidFill>
                  <a:schemeClr val="tx1"/>
                </a:solidFill>
              </a:rPr>
              <a:t>Slide (70%)</a:t>
            </a:r>
          </a:p>
        </p:txBody>
      </p:sp>
    </p:spTree>
    <p:extLst>
      <p:ext uri="{BB962C8B-B14F-4D97-AF65-F5344CB8AC3E}">
        <p14:creationId xmlns:p14="http://schemas.microsoft.com/office/powerpoint/2010/main" val="421667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AAE4DD-954F-F516-E87F-BEA13BF267B5}"/>
              </a:ext>
            </a:extLst>
          </p:cNvPr>
          <p:cNvSpPr/>
          <p:nvPr/>
        </p:nvSpPr>
        <p:spPr>
          <a:xfrm>
            <a:off x="0" y="0"/>
            <a:ext cx="18288000" cy="10287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DA9B9-02E3-6DCF-C46F-4AF9461C2BC6}"/>
              </a:ext>
            </a:extLst>
          </p:cNvPr>
          <p:cNvSpPr>
            <a:spLocks noGrp="1"/>
          </p:cNvSpPr>
          <p:nvPr>
            <p:ph type="ctrTitle"/>
          </p:nvPr>
        </p:nvSpPr>
        <p:spPr>
          <a:xfrm>
            <a:off x="3468346" y="2710297"/>
            <a:ext cx="11351303" cy="4030532"/>
          </a:xfrm>
        </p:spPr>
        <p:txBody>
          <a:bodyPr>
            <a:normAutofit/>
          </a:bodyPr>
          <a:lstStyle/>
          <a:p>
            <a:r>
              <a:rPr lang="en-US" sz="5400" dirty="0">
                <a:latin typeface="Vollkorn" panose="020B0604020202020204" charset="0"/>
                <a:ea typeface="Vollkorn" panose="020B0604020202020204" charset="0"/>
              </a:rPr>
              <a:t>Thank you for your attention!!!</a:t>
            </a:r>
          </a:p>
        </p:txBody>
      </p:sp>
      <p:sp>
        <p:nvSpPr>
          <p:cNvPr id="5" name="TextBox 4">
            <a:extLst>
              <a:ext uri="{FF2B5EF4-FFF2-40B4-BE49-F238E27FC236}">
                <a16:creationId xmlns:a16="http://schemas.microsoft.com/office/drawing/2014/main" id="{EEBAB479-B90A-E6D0-321B-7BA70C285EF7}"/>
              </a:ext>
            </a:extLst>
          </p:cNvPr>
          <p:cNvSpPr txBox="1"/>
          <p:nvPr/>
        </p:nvSpPr>
        <p:spPr>
          <a:xfrm>
            <a:off x="5141623" y="5516381"/>
            <a:ext cx="8004747" cy="646331"/>
          </a:xfrm>
          <a:prstGeom prst="rect">
            <a:avLst/>
          </a:prstGeom>
          <a:noFill/>
        </p:spPr>
        <p:txBody>
          <a:bodyPr wrap="square" rtlCol="0">
            <a:spAutoFit/>
          </a:bodyPr>
          <a:lstStyle/>
          <a:p>
            <a:r>
              <a:rPr lang="en-US" sz="3600" dirty="0">
                <a:latin typeface="Vollkorn" panose="020B0604020202020204" charset="0"/>
                <a:ea typeface="Vollkorn" panose="020B0604020202020204" charset="0"/>
              </a:rPr>
              <a:t>Do you have any questions for us?</a:t>
            </a:r>
          </a:p>
        </p:txBody>
      </p:sp>
    </p:spTree>
    <p:extLst>
      <p:ext uri="{BB962C8B-B14F-4D97-AF65-F5344CB8AC3E}">
        <p14:creationId xmlns:p14="http://schemas.microsoft.com/office/powerpoint/2010/main" val="625083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3"/>
          <p:cNvPicPr preferRelativeResize="0"/>
          <p:nvPr/>
        </p:nvPicPr>
        <p:blipFill rotWithShape="1">
          <a:blip r:embed="rId3">
            <a:alphaModFix/>
          </a:blip>
          <a:srcRect t="13208" r="12605" b="13051"/>
          <a:stretch/>
        </p:blipFill>
        <p:spPr>
          <a:xfrm>
            <a:off x="0" y="0"/>
            <a:ext cx="18288000" cy="10287000"/>
          </a:xfrm>
          <a:prstGeom prst="rect">
            <a:avLst/>
          </a:prstGeom>
          <a:noFill/>
          <a:ln>
            <a:noFill/>
          </a:ln>
        </p:spPr>
      </p:pic>
      <p:grpSp>
        <p:nvGrpSpPr>
          <p:cNvPr id="108" name="Google Shape;108;p3"/>
          <p:cNvGrpSpPr/>
          <p:nvPr/>
        </p:nvGrpSpPr>
        <p:grpSpPr>
          <a:xfrm>
            <a:off x="2312749" y="1946360"/>
            <a:ext cx="13642056" cy="5979891"/>
            <a:chOff x="0" y="156755"/>
            <a:chExt cx="18189408" cy="7973188"/>
          </a:xfrm>
        </p:grpSpPr>
        <p:sp>
          <p:nvSpPr>
            <p:cNvPr id="109" name="Google Shape;109;p3"/>
            <p:cNvSpPr txBox="1"/>
            <p:nvPr/>
          </p:nvSpPr>
          <p:spPr>
            <a:xfrm>
              <a:off x="0" y="7283394"/>
              <a:ext cx="18189408" cy="846549"/>
            </a:xfrm>
            <a:prstGeom prst="rect">
              <a:avLst/>
            </a:prstGeom>
            <a:noFill/>
            <a:ln>
              <a:noFill/>
            </a:ln>
          </p:spPr>
          <p:txBody>
            <a:bodyPr spcFirstLastPara="1" wrap="square" lIns="0" tIns="0" rIns="0" bIns="0" anchor="t" anchorCtr="0">
              <a:spAutoFit/>
            </a:bodyPr>
            <a:lstStyle/>
            <a:p>
              <a:pPr marL="0" marR="0" lvl="0" indent="0" algn="l" rtl="0">
                <a:lnSpc>
                  <a:spcPct val="296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0" name="Google Shape;110;p3"/>
            <p:cNvSpPr txBox="1"/>
            <p:nvPr/>
          </p:nvSpPr>
          <p:spPr>
            <a:xfrm>
              <a:off x="0" y="156755"/>
              <a:ext cx="18189408" cy="648686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7098" b="0" i="0" u="none" strike="noStrike" cap="none">
                  <a:solidFill>
                    <a:srgbClr val="FFFFFF"/>
                  </a:solidFill>
                  <a:latin typeface="Vollkorn"/>
                  <a:ea typeface="Vollkorn"/>
                  <a:cs typeface="Vollkorn"/>
                  <a:sym typeface="Vollkorn"/>
                </a:rPr>
                <a:t>Project Requirement</a:t>
              </a:r>
              <a:endParaRPr/>
            </a:p>
          </p:txBody>
        </p:sp>
      </p:grpSp>
      <p:cxnSp>
        <p:nvCxnSpPr>
          <p:cNvPr id="111" name="Google Shape;111;p3"/>
          <p:cNvCxnSpPr/>
          <p:nvPr/>
        </p:nvCxnSpPr>
        <p:spPr>
          <a:xfrm>
            <a:off x="1442886" y="7392658"/>
            <a:ext cx="15382657"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4"/>
          <p:cNvCxnSpPr/>
          <p:nvPr/>
        </p:nvCxnSpPr>
        <p:spPr>
          <a:xfrm rot="-5400000">
            <a:off x="-5604074" y="5123477"/>
            <a:ext cx="13275074" cy="0"/>
          </a:xfrm>
          <a:prstGeom prst="straightConnector1">
            <a:avLst/>
          </a:prstGeom>
          <a:noFill/>
          <a:ln w="9525" cap="flat" cmpd="sng">
            <a:solidFill>
              <a:srgbClr val="000000"/>
            </a:solidFill>
            <a:prstDash val="solid"/>
            <a:round/>
            <a:headEnd type="none" w="sm" len="sm"/>
            <a:tailEnd type="none" w="sm" len="sm"/>
          </a:ln>
        </p:spPr>
      </p:cxnSp>
      <p:sp>
        <p:nvSpPr>
          <p:cNvPr id="117" name="Google Shape;117;p4"/>
          <p:cNvSpPr txBox="1"/>
          <p:nvPr/>
        </p:nvSpPr>
        <p:spPr>
          <a:xfrm>
            <a:off x="1091567" y="1297888"/>
            <a:ext cx="16167733" cy="7875141"/>
          </a:xfrm>
          <a:prstGeom prst="rect">
            <a:avLst/>
          </a:prstGeom>
          <a:noFill/>
          <a:ln>
            <a:noFill/>
          </a:ln>
        </p:spPr>
        <p:txBody>
          <a:bodyPr spcFirstLastPara="1" wrap="square" lIns="0" tIns="0" rIns="0" bIns="0" anchor="t" anchorCtr="0">
            <a:spAutoFit/>
          </a:bodyPr>
          <a:lstStyle/>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The investor need to complete N tasks by M groups of workers</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Group j can start the task at time s(j)</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c(i,j) is the cost for renting group j do task i</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Each task i can finished by a group in set W(i) and completion time is d(i)</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Between N tasks have a different priority while task i must be done first before starting task j</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Each groups can only do one task at a time and when starting a task, they have to complete it without stop to do other task</a:t>
            </a:r>
            <a:endParaRPr/>
          </a:p>
          <a:p>
            <a:pPr marL="927579" marR="0" lvl="1" indent="-463790" algn="l" rtl="0">
              <a:lnSpc>
                <a:spcPct val="100000"/>
              </a:lnSpc>
              <a:spcBef>
                <a:spcPts val="0"/>
              </a:spcBef>
              <a:spcAft>
                <a:spcPts val="0"/>
              </a:spcAft>
              <a:buClr>
                <a:srgbClr val="000000"/>
              </a:buClr>
              <a:buSzPts val="4296"/>
              <a:buFont typeface="Arial"/>
              <a:buChar char="•"/>
            </a:pPr>
            <a:r>
              <a:rPr lang="en-US" sz="4296" b="0" i="0" u="none" strike="noStrike" cap="none">
                <a:solidFill>
                  <a:srgbClr val="000000"/>
                </a:solidFill>
                <a:latin typeface="Arial"/>
                <a:ea typeface="Arial"/>
                <a:cs typeface="Arial"/>
                <a:sym typeface="Arial"/>
              </a:rPr>
              <a:t>Make a schedule to finish N task in which :</a:t>
            </a:r>
            <a:endParaRPr/>
          </a:p>
          <a:p>
            <a:pPr marL="0" marR="0" lvl="0" indent="0" algn="l" rtl="0">
              <a:lnSpc>
                <a:spcPct val="100000"/>
              </a:lnSpc>
              <a:spcBef>
                <a:spcPts val="0"/>
              </a:spcBef>
              <a:spcAft>
                <a:spcPts val="0"/>
              </a:spcAft>
              <a:buNone/>
            </a:pPr>
            <a:r>
              <a:rPr lang="en-US" sz="4296" b="0" i="0" u="none" strike="noStrike" cap="none">
                <a:solidFill>
                  <a:srgbClr val="000000"/>
                </a:solidFill>
                <a:latin typeface="Arial"/>
                <a:ea typeface="Arial"/>
                <a:cs typeface="Arial"/>
                <a:sym typeface="Arial"/>
              </a:rPr>
              <a:t>       +) Completion time is minimized</a:t>
            </a:r>
            <a:endParaRPr/>
          </a:p>
          <a:p>
            <a:pPr marL="0" marR="0" lvl="0" indent="0" algn="l" rtl="0">
              <a:lnSpc>
                <a:spcPct val="100000"/>
              </a:lnSpc>
              <a:spcBef>
                <a:spcPts val="0"/>
              </a:spcBef>
              <a:spcAft>
                <a:spcPts val="0"/>
              </a:spcAft>
              <a:buNone/>
            </a:pPr>
            <a:r>
              <a:rPr lang="en-US" sz="4296" b="0" i="0" u="none" strike="noStrike" cap="none">
                <a:solidFill>
                  <a:srgbClr val="000000"/>
                </a:solidFill>
                <a:latin typeface="Arial"/>
                <a:ea typeface="Arial"/>
                <a:cs typeface="Arial"/>
                <a:sym typeface="Arial"/>
              </a:rPr>
              <a:t>       +) Max total cost paying for a group worker is minimized</a:t>
            </a:r>
            <a:endParaRPr/>
          </a:p>
          <a:p>
            <a:pPr marL="0" marR="0" lvl="0" indent="0" algn="l" rtl="0">
              <a:lnSpc>
                <a:spcPct val="100000"/>
              </a:lnSpc>
              <a:spcBef>
                <a:spcPts val="0"/>
              </a:spcBef>
              <a:spcAft>
                <a:spcPts val="0"/>
              </a:spcAft>
              <a:buNone/>
            </a:pPr>
            <a:endParaRPr sz="4296" b="0" i="0" u="none" strike="noStrike" cap="none">
              <a:solidFill>
                <a:srgbClr val="000000"/>
              </a:solidFill>
              <a:latin typeface="Arial"/>
              <a:ea typeface="Arial"/>
              <a:cs typeface="Arial"/>
              <a:sym typeface="Arial"/>
            </a:endParaRPr>
          </a:p>
          <a:p>
            <a:pPr marL="0" marR="0" lvl="0" indent="0" algn="l" rtl="0">
              <a:lnSpc>
                <a:spcPct val="140665"/>
              </a:lnSpc>
              <a:spcBef>
                <a:spcPts val="0"/>
              </a:spcBef>
              <a:spcAft>
                <a:spcPts val="0"/>
              </a:spcAft>
              <a:buNone/>
            </a:pPr>
            <a:endParaRPr sz="4296"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l="361" t="16260" r="360"/>
          <a:stretch/>
        </p:blipFill>
        <p:spPr>
          <a:xfrm>
            <a:off x="0" y="0"/>
            <a:ext cx="18288000" cy="10287000"/>
          </a:xfrm>
          <a:prstGeom prst="rect">
            <a:avLst/>
          </a:prstGeom>
          <a:noFill/>
          <a:ln>
            <a:noFill/>
          </a:ln>
        </p:spPr>
      </p:pic>
      <p:sp>
        <p:nvSpPr>
          <p:cNvPr id="123" name="Google Shape;123;p5"/>
          <p:cNvSpPr/>
          <p:nvPr/>
        </p:nvSpPr>
        <p:spPr>
          <a:xfrm>
            <a:off x="-88950" y="-134061"/>
            <a:ext cx="18465897" cy="10373284"/>
          </a:xfrm>
          <a:custGeom>
            <a:avLst/>
            <a:gdLst/>
            <a:ahLst/>
            <a:cxnLst/>
            <a:rect l="l" t="t" r="r" b="b"/>
            <a:pathLst>
              <a:path w="3406992" h="1913890" extrusionOk="0">
                <a:moveTo>
                  <a:pt x="0" y="0"/>
                </a:moveTo>
                <a:lnTo>
                  <a:pt x="3406992" y="0"/>
                </a:lnTo>
                <a:lnTo>
                  <a:pt x="3406992" y="1913890"/>
                </a:lnTo>
                <a:lnTo>
                  <a:pt x="0" y="1913890"/>
                </a:lnTo>
                <a:close/>
              </a:path>
            </a:pathLst>
          </a:custGeom>
          <a:solidFill>
            <a:srgbClr val="1E1E1E">
              <a:alpha val="43921"/>
            </a:srgbClr>
          </a:solidFill>
          <a:ln>
            <a:noFill/>
          </a:ln>
        </p:spPr>
      </p:sp>
      <p:sp>
        <p:nvSpPr>
          <p:cNvPr id="124" name="Google Shape;124;p5"/>
          <p:cNvSpPr txBox="1"/>
          <p:nvPr/>
        </p:nvSpPr>
        <p:spPr>
          <a:xfrm>
            <a:off x="1517126" y="2644350"/>
            <a:ext cx="13903200" cy="55257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17094" b="0" i="0" u="none" strike="noStrike" cap="none">
                <a:solidFill>
                  <a:srgbClr val="FFFFFF"/>
                </a:solidFill>
                <a:latin typeface="Vollkorn"/>
                <a:ea typeface="Vollkorn"/>
                <a:cs typeface="Vollkorn"/>
                <a:sym typeface="Vollkorn"/>
              </a:rPr>
              <a:t>Input Specification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8"/>
        <p:cNvGrpSpPr/>
        <p:nvPr/>
      </p:nvGrpSpPr>
      <p:grpSpPr>
        <a:xfrm>
          <a:off x="0" y="0"/>
          <a:ext cx="0" cy="0"/>
          <a:chOff x="0" y="0"/>
          <a:chExt cx="0" cy="0"/>
        </a:xfrm>
      </p:grpSpPr>
      <p:sp>
        <p:nvSpPr>
          <p:cNvPr id="129" name="Google Shape;129;p6"/>
          <p:cNvSpPr txBox="1"/>
          <p:nvPr/>
        </p:nvSpPr>
        <p:spPr>
          <a:xfrm>
            <a:off x="3750325" y="3826470"/>
            <a:ext cx="7932626" cy="552587"/>
          </a:xfrm>
          <a:prstGeom prst="rect">
            <a:avLst/>
          </a:prstGeom>
          <a:noFill/>
          <a:ln>
            <a:noFill/>
          </a:ln>
        </p:spPr>
        <p:txBody>
          <a:bodyPr spcFirstLastPara="1" wrap="square" lIns="0" tIns="0" rIns="0" bIns="0" anchor="t" anchorCtr="0">
            <a:spAutoFit/>
          </a:bodyPr>
          <a:lstStyle/>
          <a:p>
            <a:pPr marL="0" marR="0" lvl="0" indent="0" algn="l" rtl="0">
              <a:lnSpc>
                <a:spcPct val="140038"/>
              </a:lnSpc>
              <a:spcBef>
                <a:spcPts val="0"/>
              </a:spcBef>
              <a:spcAft>
                <a:spcPts val="0"/>
              </a:spcAft>
              <a:buNone/>
            </a:pPr>
            <a:r>
              <a:rPr lang="en-US" sz="2565" b="0" i="0" u="none" strike="noStrike" cap="none" dirty="0">
                <a:solidFill>
                  <a:srgbClr val="FFFFFF"/>
                </a:solidFill>
                <a:latin typeface="Vollkorn" panose="020B0604020202020204" charset="0"/>
                <a:ea typeface="Vollkorn" panose="020B0604020202020204" charset="0"/>
                <a:sym typeface="Arial"/>
              </a:rPr>
              <a:t>-&gt;s(j): the time that worker j can start his work</a:t>
            </a:r>
            <a:endParaRPr dirty="0">
              <a:latin typeface="Vollkorn" panose="020B0604020202020204" charset="0"/>
              <a:ea typeface="Vollkorn" panose="020B0604020202020204" charset="0"/>
            </a:endParaRPr>
          </a:p>
        </p:txBody>
      </p:sp>
      <p:sp>
        <p:nvSpPr>
          <p:cNvPr id="130" name="Google Shape;130;p6"/>
          <p:cNvSpPr/>
          <p:nvPr/>
        </p:nvSpPr>
        <p:spPr>
          <a:xfrm>
            <a:off x="-1626695" y="-277556"/>
            <a:ext cx="4964619" cy="11343303"/>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txBox="1"/>
          <p:nvPr/>
        </p:nvSpPr>
        <p:spPr>
          <a:xfrm>
            <a:off x="3750325" y="75042"/>
            <a:ext cx="10276272" cy="1021217"/>
          </a:xfrm>
          <a:prstGeom prst="rect">
            <a:avLst/>
          </a:prstGeom>
          <a:noFill/>
          <a:ln>
            <a:noFill/>
          </a:ln>
        </p:spPr>
        <p:txBody>
          <a:bodyPr spcFirstLastPara="1" wrap="square" lIns="0" tIns="0" rIns="0" bIns="0" anchor="t" anchorCtr="0">
            <a:spAutoFit/>
          </a:bodyPr>
          <a:lstStyle/>
          <a:p>
            <a:pPr marL="0" marR="0" lvl="0" indent="0" algn="l" rtl="0">
              <a:lnSpc>
                <a:spcPct val="139982"/>
              </a:lnSpc>
              <a:spcBef>
                <a:spcPts val="0"/>
              </a:spcBef>
              <a:spcAft>
                <a:spcPts val="0"/>
              </a:spcAft>
              <a:buNone/>
            </a:pPr>
            <a:r>
              <a:rPr lang="en-US" sz="3439" b="0" i="0" u="none" strike="noStrike" cap="none">
                <a:solidFill>
                  <a:srgbClr val="FFFFFF"/>
                </a:solidFill>
                <a:latin typeface="Vollkorn"/>
                <a:ea typeface="Vollkorn"/>
                <a:cs typeface="Vollkorn"/>
                <a:sym typeface="Vollkorn"/>
              </a:rPr>
              <a:t>-&gt;N = 5: number of tasks; M = 3: number of workers</a:t>
            </a:r>
            <a:endParaRPr/>
          </a:p>
          <a:p>
            <a:pPr marL="0" marR="0" lvl="0" indent="0" algn="l" rtl="0">
              <a:lnSpc>
                <a:spcPct val="97673"/>
              </a:lnSpc>
              <a:spcBef>
                <a:spcPts val="0"/>
              </a:spcBef>
              <a:spcAft>
                <a:spcPts val="0"/>
              </a:spcAft>
              <a:buNone/>
            </a:pPr>
            <a:endParaRPr sz="3439" b="0" i="0" u="none" strike="noStrike" cap="none">
              <a:solidFill>
                <a:srgbClr val="FFFFFF"/>
              </a:solidFill>
              <a:latin typeface="Vollkorn"/>
              <a:ea typeface="Vollkorn"/>
              <a:cs typeface="Vollkorn"/>
              <a:sym typeface="Vollkorn"/>
            </a:endParaRPr>
          </a:p>
        </p:txBody>
      </p:sp>
      <p:sp>
        <p:nvSpPr>
          <p:cNvPr id="132" name="Google Shape;132;p6"/>
          <p:cNvSpPr txBox="1"/>
          <p:nvPr/>
        </p:nvSpPr>
        <p:spPr>
          <a:xfrm>
            <a:off x="3544125" y="2035508"/>
            <a:ext cx="11735884" cy="4057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a:solidFill>
                  <a:srgbClr val="FFFFFF"/>
                </a:solidFill>
                <a:latin typeface="Vollkorn"/>
                <a:ea typeface="Vollkorn"/>
                <a:cs typeface="Vollkorn"/>
                <a:sym typeface="Vollkorn"/>
              </a:rPr>
              <a:t>   -&gt; d(i): completion time; and workers who can do task i; end by 0</a:t>
            </a:r>
            <a:endParaRPr/>
          </a:p>
        </p:txBody>
      </p:sp>
      <p:sp>
        <p:nvSpPr>
          <p:cNvPr id="133" name="Google Shape;133;p6"/>
          <p:cNvSpPr txBox="1"/>
          <p:nvPr/>
        </p:nvSpPr>
        <p:spPr>
          <a:xfrm>
            <a:off x="3750325" y="5394095"/>
            <a:ext cx="13246800"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dirty="0">
                <a:solidFill>
                  <a:srgbClr val="FFFFFF"/>
                </a:solidFill>
                <a:latin typeface="Vollkorn" panose="020B0604020202020204" charset="0"/>
                <a:ea typeface="Vollkorn" panose="020B0604020202020204" charset="0"/>
                <a:sym typeface="Arial"/>
              </a:rPr>
              <a:t>-&gt; </a:t>
            </a:r>
            <a:r>
              <a:rPr lang="en-US" sz="2800" dirty="0">
                <a:solidFill>
                  <a:srgbClr val="FFFFFF"/>
                </a:solidFill>
                <a:latin typeface="Vollkorn" panose="020B0604020202020204" charset="0"/>
                <a:ea typeface="Vollkorn" panose="020B0604020202020204" charset="0"/>
              </a:rPr>
              <a:t>pairs of (</a:t>
            </a:r>
            <a:r>
              <a:rPr lang="en-US" sz="2800" dirty="0" err="1">
                <a:solidFill>
                  <a:srgbClr val="FFFFFF"/>
                </a:solidFill>
                <a:latin typeface="Vollkorn" panose="020B0604020202020204" charset="0"/>
                <a:ea typeface="Vollkorn" panose="020B0604020202020204" charset="0"/>
              </a:rPr>
              <a:t>i,j</a:t>
            </a:r>
            <a:r>
              <a:rPr lang="en-US" sz="2800" dirty="0">
                <a:solidFill>
                  <a:srgbClr val="FFFFFF"/>
                </a:solidFill>
                <a:latin typeface="Vollkorn" panose="020B0604020202020204" charset="0"/>
                <a:ea typeface="Vollkorn" panose="020B0604020202020204" charset="0"/>
              </a:rPr>
              <a:t>) such that </a:t>
            </a:r>
            <a:r>
              <a:rPr lang="en-US" sz="2800" b="0" i="0" u="none" strike="noStrike" cap="none" dirty="0">
                <a:solidFill>
                  <a:srgbClr val="FFFFFF"/>
                </a:solidFill>
                <a:latin typeface="Vollkorn" panose="020B0604020202020204" charset="0"/>
                <a:ea typeface="Vollkorn" panose="020B0604020202020204" charset="0"/>
                <a:sym typeface="Arial"/>
              </a:rPr>
              <a:t>task </a:t>
            </a:r>
            <a:r>
              <a:rPr lang="en-US" sz="2800" b="0" i="0" u="none" strike="noStrike" cap="none" dirty="0" err="1">
                <a:solidFill>
                  <a:srgbClr val="FFFFFF"/>
                </a:solidFill>
                <a:latin typeface="Vollkorn" panose="020B0604020202020204" charset="0"/>
                <a:ea typeface="Vollkorn" panose="020B0604020202020204" charset="0"/>
                <a:sym typeface="Arial"/>
              </a:rPr>
              <a:t>i</a:t>
            </a:r>
            <a:r>
              <a:rPr lang="en-US" sz="2800" b="0" i="0" u="none" strike="noStrike" cap="none" dirty="0">
                <a:solidFill>
                  <a:srgbClr val="FFFFFF"/>
                </a:solidFill>
                <a:latin typeface="Vollkorn" panose="020B0604020202020204" charset="0"/>
                <a:ea typeface="Vollkorn" panose="020B0604020202020204" charset="0"/>
                <a:sym typeface="Arial"/>
              </a:rPr>
              <a:t> and j while task </a:t>
            </a:r>
            <a:r>
              <a:rPr lang="en-US" sz="2800" b="0" i="0" u="none" strike="noStrike" cap="none" dirty="0" err="1">
                <a:solidFill>
                  <a:srgbClr val="FFFFFF"/>
                </a:solidFill>
                <a:latin typeface="Vollkorn" panose="020B0604020202020204" charset="0"/>
                <a:ea typeface="Vollkorn" panose="020B0604020202020204" charset="0"/>
                <a:sym typeface="Arial"/>
              </a:rPr>
              <a:t>i</a:t>
            </a:r>
            <a:r>
              <a:rPr lang="en-US" sz="2800" b="0" i="0" u="none" strike="noStrike" cap="none" dirty="0">
                <a:solidFill>
                  <a:srgbClr val="FFFFFF"/>
                </a:solidFill>
                <a:latin typeface="Vollkorn" panose="020B0604020202020204" charset="0"/>
                <a:ea typeface="Vollkorn" panose="020B0604020202020204" charset="0"/>
                <a:sym typeface="Arial"/>
              </a:rPr>
              <a:t> must be finished first</a:t>
            </a:r>
            <a:endParaRPr dirty="0">
              <a:latin typeface="Vollkorn" panose="020B0604020202020204" charset="0"/>
              <a:ea typeface="Vollkorn" panose="020B0604020202020204" charset="0"/>
            </a:endParaRPr>
          </a:p>
        </p:txBody>
      </p:sp>
      <p:sp>
        <p:nvSpPr>
          <p:cNvPr id="134" name="Google Shape;134;p6"/>
          <p:cNvSpPr txBox="1"/>
          <p:nvPr/>
        </p:nvSpPr>
        <p:spPr>
          <a:xfrm>
            <a:off x="3544125" y="4447760"/>
            <a:ext cx="7932626" cy="60305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dirty="0">
                <a:solidFill>
                  <a:srgbClr val="FFFFFF"/>
                </a:solidFill>
                <a:latin typeface="Vollkorn"/>
                <a:ea typeface="Vollkorn"/>
                <a:cs typeface="Vollkorn"/>
                <a:sym typeface="Vollkorn"/>
              </a:rPr>
              <a:t>   -&gt;K: number of constraints between tasks</a:t>
            </a:r>
            <a:endParaRPr dirty="0"/>
          </a:p>
        </p:txBody>
      </p:sp>
      <p:sp>
        <p:nvSpPr>
          <p:cNvPr id="135" name="Google Shape;135;p6"/>
          <p:cNvSpPr txBox="1"/>
          <p:nvPr/>
        </p:nvSpPr>
        <p:spPr>
          <a:xfrm>
            <a:off x="1489309" y="136738"/>
            <a:ext cx="3037363" cy="26620044"/>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6 3</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5 1 3 0</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7 1 2 0</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12 2 3 0</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3 1 3 0</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10 1 2 0</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0 0 0 </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2</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1 4</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2 6</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4 3 5</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3 4 1</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1 2 1</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2 3 2</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3 3 2</a:t>
            </a:r>
            <a:endParaRPr sz="3600" dirty="0"/>
          </a:p>
          <a:p>
            <a:pPr marL="0" marR="0" lvl="0" indent="0" algn="l" rtl="0">
              <a:lnSpc>
                <a:spcPct val="110002"/>
              </a:lnSpc>
              <a:spcBef>
                <a:spcPts val="0"/>
              </a:spcBef>
              <a:spcAft>
                <a:spcPts val="0"/>
              </a:spcAft>
              <a:buNone/>
            </a:pPr>
            <a:r>
              <a:rPr lang="en-US" sz="3600" b="0" i="0" u="none" strike="noStrike" cap="none" dirty="0">
                <a:solidFill>
                  <a:srgbClr val="000000"/>
                </a:solidFill>
                <a:latin typeface="Vollkorn"/>
                <a:ea typeface="Vollkorn"/>
                <a:cs typeface="Vollkorn"/>
                <a:sym typeface="Vollkorn"/>
              </a:rPr>
              <a:t>5 6 2</a:t>
            </a:r>
            <a:endParaRPr sz="3600" dirty="0"/>
          </a:p>
          <a:p>
            <a:pPr marL="0" marR="0" lvl="0" indent="0" algn="l" rtl="0">
              <a:lnSpc>
                <a:spcPct val="110002"/>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10002"/>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10002"/>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2444"/>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5890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a:p>
            <a:pPr marL="0" marR="0" lvl="0" indent="0" algn="l" rtl="0">
              <a:lnSpc>
                <a:spcPct val="168681"/>
              </a:lnSpc>
              <a:spcBef>
                <a:spcPts val="0"/>
              </a:spcBef>
              <a:spcAft>
                <a:spcPts val="0"/>
              </a:spcAft>
              <a:buNone/>
            </a:pPr>
            <a:endParaRPr sz="3600" b="0" i="0" u="none" strike="noStrike" cap="none" dirty="0">
              <a:solidFill>
                <a:srgbClr val="000000"/>
              </a:solidFill>
              <a:latin typeface="Vollkorn"/>
              <a:ea typeface="Vollkorn"/>
              <a:cs typeface="Vollkorn"/>
              <a:sym typeface="Vollkorn"/>
            </a:endParaRPr>
          </a:p>
        </p:txBody>
      </p:sp>
      <p:sp>
        <p:nvSpPr>
          <p:cNvPr id="136" name="Google Shape;136;p6"/>
          <p:cNvSpPr txBox="1"/>
          <p:nvPr/>
        </p:nvSpPr>
        <p:spPr>
          <a:xfrm>
            <a:off x="3750325" y="7520708"/>
            <a:ext cx="7932626"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dirty="0">
                <a:solidFill>
                  <a:srgbClr val="FFFFFF"/>
                </a:solidFill>
                <a:latin typeface="Vollkorn" panose="020B0604020202020204" charset="0"/>
                <a:ea typeface="Vollkorn" panose="020B0604020202020204" charset="0"/>
                <a:sym typeface="Arial"/>
              </a:rPr>
              <a:t>-&gt; c[</a:t>
            </a:r>
            <a:r>
              <a:rPr lang="en-US" sz="2800" b="0" i="0" u="none" strike="noStrike" cap="none" dirty="0" err="1">
                <a:solidFill>
                  <a:srgbClr val="FFFFFF"/>
                </a:solidFill>
                <a:latin typeface="Vollkorn" panose="020B0604020202020204" charset="0"/>
                <a:ea typeface="Vollkorn" panose="020B0604020202020204" charset="0"/>
                <a:sym typeface="Arial"/>
              </a:rPr>
              <a:t>i</a:t>
            </a:r>
            <a:r>
              <a:rPr lang="en-US" sz="2800" b="0" i="0" u="none" strike="noStrike" cap="none" dirty="0">
                <a:solidFill>
                  <a:srgbClr val="FFFFFF"/>
                </a:solidFill>
                <a:latin typeface="Vollkorn" panose="020B0604020202020204" charset="0"/>
                <a:ea typeface="Vollkorn" panose="020B0604020202020204" charset="0"/>
                <a:sym typeface="Arial"/>
              </a:rPr>
              <a:t>][j]: cost for renting worker j do task I </a:t>
            </a:r>
            <a:endParaRPr dirty="0">
              <a:latin typeface="Vollkorn" panose="020B0604020202020204" charset="0"/>
              <a:ea typeface="Vollkorn"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7"/>
          <p:cNvPicPr preferRelativeResize="0"/>
          <p:nvPr/>
        </p:nvPicPr>
        <p:blipFill rotWithShape="1">
          <a:blip r:embed="rId3">
            <a:alphaModFix/>
          </a:blip>
          <a:srcRect t="13208" r="12605" b="13051"/>
          <a:stretch/>
        </p:blipFill>
        <p:spPr>
          <a:xfrm>
            <a:off x="0" y="0"/>
            <a:ext cx="18288000" cy="10287000"/>
          </a:xfrm>
          <a:prstGeom prst="rect">
            <a:avLst/>
          </a:prstGeom>
          <a:noFill/>
          <a:ln>
            <a:noFill/>
          </a:ln>
        </p:spPr>
      </p:pic>
      <p:grpSp>
        <p:nvGrpSpPr>
          <p:cNvPr id="175" name="Google Shape;175;p7"/>
          <p:cNvGrpSpPr/>
          <p:nvPr/>
        </p:nvGrpSpPr>
        <p:grpSpPr>
          <a:xfrm>
            <a:off x="1531399" y="2230671"/>
            <a:ext cx="14359975" cy="5526675"/>
            <a:chOff x="-957333" y="-941345"/>
            <a:chExt cx="19146633" cy="7368900"/>
          </a:xfrm>
        </p:grpSpPr>
        <p:sp>
          <p:nvSpPr>
            <p:cNvPr id="176" name="Google Shape;176;p7"/>
            <p:cNvSpPr txBox="1"/>
            <p:nvPr/>
          </p:nvSpPr>
          <p:spPr>
            <a:xfrm>
              <a:off x="0" y="4103764"/>
              <a:ext cx="18189300" cy="369300"/>
            </a:xfrm>
            <a:prstGeom prst="rect">
              <a:avLst/>
            </a:prstGeom>
            <a:noFill/>
            <a:ln>
              <a:noFill/>
            </a:ln>
          </p:spPr>
          <p:txBody>
            <a:bodyPr spcFirstLastPara="1" wrap="square" lIns="0" tIns="0" rIns="0" bIns="0" anchor="t" anchorCtr="0">
              <a:spAutoFit/>
            </a:bodyPr>
            <a:lstStyle/>
            <a:p>
              <a:pPr marL="0" marR="0" lvl="0" indent="0" algn="l" rtl="0">
                <a:lnSpc>
                  <a:spcPct val="296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7"/>
            <p:cNvSpPr txBox="1"/>
            <p:nvPr/>
          </p:nvSpPr>
          <p:spPr>
            <a:xfrm>
              <a:off x="-957333" y="-941345"/>
              <a:ext cx="18189300" cy="7368900"/>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7098">
                  <a:solidFill>
                    <a:srgbClr val="FFFFFF"/>
                  </a:solidFill>
                  <a:latin typeface="Vollkorn"/>
                  <a:ea typeface="Vollkorn"/>
                  <a:cs typeface="Vollkorn"/>
                  <a:sym typeface="Vollkorn"/>
                </a:rPr>
                <a:t>Problem Formulation</a:t>
              </a:r>
              <a:endParaRPr/>
            </a:p>
          </p:txBody>
        </p:sp>
      </p:grpSp>
      <p:cxnSp>
        <p:nvCxnSpPr>
          <p:cNvPr id="178" name="Google Shape;178;p7"/>
          <p:cNvCxnSpPr/>
          <p:nvPr/>
        </p:nvCxnSpPr>
        <p:spPr>
          <a:xfrm>
            <a:off x="1452674" y="8089533"/>
            <a:ext cx="1538280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f156cce29e_0_11"/>
          <p:cNvSpPr txBox="1"/>
          <p:nvPr/>
        </p:nvSpPr>
        <p:spPr>
          <a:xfrm>
            <a:off x="996750" y="1385350"/>
            <a:ext cx="6018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a:latin typeface="Vollkorn Medium"/>
                <a:ea typeface="Vollkorn Medium"/>
                <a:cs typeface="Vollkorn Medium"/>
                <a:sym typeface="Vollkorn Medium"/>
              </a:rPr>
              <a:t>Denotation</a:t>
            </a:r>
            <a:endParaRPr sz="9000">
              <a:latin typeface="Vollkorn Medium"/>
              <a:ea typeface="Vollkorn Medium"/>
              <a:cs typeface="Vollkorn Medium"/>
              <a:sym typeface="Vollkorn Medium"/>
            </a:endParaRPr>
          </a:p>
        </p:txBody>
      </p:sp>
      <p:pic>
        <p:nvPicPr>
          <p:cNvPr id="184" name="Google Shape;184;g1f156cce29e_0_11"/>
          <p:cNvPicPr preferRelativeResize="0"/>
          <p:nvPr/>
        </p:nvPicPr>
        <p:blipFill>
          <a:blip r:embed="rId3">
            <a:alphaModFix/>
          </a:blip>
          <a:stretch>
            <a:fillRect/>
          </a:stretch>
        </p:blipFill>
        <p:spPr>
          <a:xfrm>
            <a:off x="177200" y="3314250"/>
            <a:ext cx="17933599" cy="484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f156cce29e_0_19"/>
          <p:cNvSpPr txBox="1"/>
          <p:nvPr/>
        </p:nvSpPr>
        <p:spPr>
          <a:xfrm>
            <a:off x="996750" y="1385350"/>
            <a:ext cx="6018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0" dirty="0">
                <a:latin typeface="Vollkorn Medium"/>
                <a:ea typeface="Vollkorn Medium"/>
                <a:cs typeface="Vollkorn Medium"/>
                <a:sym typeface="Vollkorn Medium"/>
              </a:rPr>
              <a:t>Variables</a:t>
            </a:r>
            <a:endParaRPr sz="9000" dirty="0">
              <a:latin typeface="Vollkorn Medium"/>
              <a:ea typeface="Vollkorn Medium"/>
              <a:cs typeface="Vollkorn Medium"/>
              <a:sym typeface="Vollkorn Medium"/>
            </a:endParaRPr>
          </a:p>
        </p:txBody>
      </p:sp>
      <p:pic>
        <p:nvPicPr>
          <p:cNvPr id="190" name="Google Shape;190;g1f156cce29e_0_19"/>
          <p:cNvPicPr preferRelativeResize="0"/>
          <p:nvPr/>
        </p:nvPicPr>
        <p:blipFill>
          <a:blip r:embed="rId3">
            <a:alphaModFix/>
          </a:blip>
          <a:stretch>
            <a:fillRect/>
          </a:stretch>
        </p:blipFill>
        <p:spPr>
          <a:xfrm>
            <a:off x="807075" y="3551125"/>
            <a:ext cx="15249525" cy="42195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533</Words>
  <Application>Microsoft Office PowerPoint</Application>
  <PresentationFormat>Tùy chỉnh</PresentationFormat>
  <Paragraphs>101</Paragraphs>
  <Slides>23</Slides>
  <Notes>21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23</vt:i4>
      </vt:variant>
    </vt:vector>
  </HeadingPairs>
  <TitlesOfParts>
    <vt:vector size="29" baseType="lpstr">
      <vt:lpstr>Calibri</vt:lpstr>
      <vt:lpstr>Vollkorn SemiBold</vt:lpstr>
      <vt:lpstr>Vollkorn Medium</vt:lpstr>
      <vt:lpstr>Arial</vt:lpstr>
      <vt:lpstr>Vollkorn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List of task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 Hoàng Nguyễn</dc:creator>
  <cp:lastModifiedBy>Nguyen Cuong</cp:lastModifiedBy>
  <cp:revision>4</cp:revision>
  <dcterms:created xsi:type="dcterms:W3CDTF">2006-08-16T00:00:00Z</dcterms:created>
  <dcterms:modified xsi:type="dcterms:W3CDTF">2023-02-22T09:57:53Z</dcterms:modified>
</cp:coreProperties>
</file>